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692" r:id="rId2"/>
    <p:sldMasterId id="2147483709" r:id="rId3"/>
  </p:sldMasterIdLst>
  <p:notesMasterIdLst>
    <p:notesMasterId r:id="rId18"/>
  </p:notesMasterIdLst>
  <p:handoutMasterIdLst>
    <p:handoutMasterId r:id="rId19"/>
  </p:handoutMasterIdLst>
  <p:sldIdLst>
    <p:sldId id="670" r:id="rId4"/>
    <p:sldId id="680" r:id="rId5"/>
    <p:sldId id="675" r:id="rId6"/>
    <p:sldId id="679" r:id="rId7"/>
    <p:sldId id="677" r:id="rId8"/>
    <p:sldId id="678" r:id="rId9"/>
    <p:sldId id="682" r:id="rId10"/>
    <p:sldId id="683" r:id="rId11"/>
    <p:sldId id="671" r:id="rId12"/>
    <p:sldId id="673" r:id="rId13"/>
    <p:sldId id="674" r:id="rId14"/>
    <p:sldId id="676" r:id="rId15"/>
    <p:sldId id="669" r:id="rId16"/>
    <p:sldId id="672"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oran" initials="RM" lastIdx="3" clrIdx="0">
    <p:extLst>
      <p:ext uri="{19B8F6BF-5375-455C-9EA6-DF929625EA0E}">
        <p15:presenceInfo xmlns:p15="http://schemas.microsoft.com/office/powerpoint/2012/main" userId="S::Rebecca.Moran@barbaricum.com::8649bb43-b5c2-4a74-b65e-97f6be52fbed" providerId="AD"/>
      </p:ext>
    </p:extLst>
  </p:cmAuthor>
  <p:cmAuthor id="2" name="Karin Drinkhall" initials="KD" lastIdx="39" clrIdx="1">
    <p:extLst>
      <p:ext uri="{19B8F6BF-5375-455C-9EA6-DF929625EA0E}">
        <p15:presenceInfo xmlns:p15="http://schemas.microsoft.com/office/powerpoint/2012/main" userId="S::karin.drinkhall@barbaricum.com::c4d23764-2ccd-442c-8ab8-30ec7b3028b3" providerId="AD"/>
      </p:ext>
    </p:extLst>
  </p:cmAuthor>
  <p:cmAuthor id="3" name="Cady Susswein" initials="CS" lastIdx="16" clrIdx="2">
    <p:extLst>
      <p:ext uri="{19B8F6BF-5375-455C-9EA6-DF929625EA0E}">
        <p15:presenceInfo xmlns:p15="http://schemas.microsoft.com/office/powerpoint/2012/main" userId="S-1-5-21-1382969165-1514556056-3839793607-4237" providerId="AD"/>
      </p:ext>
    </p:extLst>
  </p:cmAuthor>
  <p:cmAuthor id="4" name="Adam Genest" initials="AG" lastIdx="4" clrIdx="3">
    <p:extLst>
      <p:ext uri="{19B8F6BF-5375-455C-9EA6-DF929625EA0E}">
        <p15:presenceInfo xmlns:p15="http://schemas.microsoft.com/office/powerpoint/2012/main" userId="S-1-5-21-1382969165-1514556056-3839793607-4246" providerId="AD"/>
      </p:ext>
    </p:extLst>
  </p:cmAuthor>
  <p:cmAuthor id="5" name="McGovern, Cindy, CIV, DSS" initials="MCCD" lastIdx="11" clrIdx="4">
    <p:extLst>
      <p:ext uri="{19B8F6BF-5375-455C-9EA6-DF929625EA0E}">
        <p15:presenceInfo xmlns:p15="http://schemas.microsoft.com/office/powerpoint/2012/main" userId="McGovern, Cindy, CIV, D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B46"/>
    <a:srgbClr val="185B75"/>
    <a:srgbClr val="082F49"/>
    <a:srgbClr val="132943"/>
    <a:srgbClr val="0BAEDC"/>
    <a:srgbClr val="3B3838"/>
    <a:srgbClr val="7F7F7F"/>
    <a:srgbClr val="7C7937"/>
    <a:srgbClr val="248AC5"/>
    <a:srgbClr val="DBB9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22" autoAdjust="0"/>
    <p:restoredTop sz="96242" autoAdjust="0"/>
  </p:normalViewPr>
  <p:slideViewPr>
    <p:cSldViewPr snapToGrid="0">
      <p:cViewPr varScale="1">
        <p:scale>
          <a:sx n="110" d="100"/>
          <a:sy n="110" d="100"/>
        </p:scale>
        <p:origin x="1188" y="96"/>
      </p:cViewPr>
      <p:guideLst/>
    </p:cSldViewPr>
  </p:slideViewPr>
  <p:notesTextViewPr>
    <p:cViewPr>
      <p:scale>
        <a:sx n="1" d="1"/>
        <a:sy n="1" d="1"/>
      </p:scale>
      <p:origin x="0" y="0"/>
    </p:cViewPr>
  </p:notesText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A2303-A828-4868-BCD2-43E6ADBA1714}"/>
              </a:ext>
            </a:extLst>
          </p:cNvPr>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r>
              <a:rPr lang="en-US" dirty="0"/>
              <a:t>UNCLASSIFIED</a:t>
            </a:r>
          </a:p>
        </p:txBody>
      </p:sp>
      <p:sp>
        <p:nvSpPr>
          <p:cNvPr id="3" name="Date Placeholder 2">
            <a:extLst>
              <a:ext uri="{FF2B5EF4-FFF2-40B4-BE49-F238E27FC236}">
                <a16:creationId xmlns:a16="http://schemas.microsoft.com/office/drawing/2014/main" id="{C4465AD4-7C1C-481B-9B1B-4775FC264E7D}"/>
              </a:ext>
            </a:extLst>
          </p:cNvPr>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41050DF1-B193-47D9-AEA7-8FA64C7DA567}" type="datetimeFigureOut">
              <a:rPr lang="en-US" smtClean="0"/>
              <a:t>6/17/2022</a:t>
            </a:fld>
            <a:endParaRPr lang="en-US" dirty="0"/>
          </a:p>
        </p:txBody>
      </p:sp>
      <p:sp>
        <p:nvSpPr>
          <p:cNvPr id="4" name="Footer Placeholder 3">
            <a:extLst>
              <a:ext uri="{FF2B5EF4-FFF2-40B4-BE49-F238E27FC236}">
                <a16:creationId xmlns:a16="http://schemas.microsoft.com/office/drawing/2014/main" id="{3B66AD05-A455-4CBD-A44B-4AE539CC5526}"/>
              </a:ext>
            </a:extLst>
          </p:cNvPr>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r>
              <a:rPr lang="en-US" dirty="0"/>
              <a:t>UNCLASSIFIED</a:t>
            </a:r>
          </a:p>
        </p:txBody>
      </p:sp>
      <p:sp>
        <p:nvSpPr>
          <p:cNvPr id="5" name="Slide Number Placeholder 4">
            <a:extLst>
              <a:ext uri="{FF2B5EF4-FFF2-40B4-BE49-F238E27FC236}">
                <a16:creationId xmlns:a16="http://schemas.microsoft.com/office/drawing/2014/main" id="{AB01C8A2-8249-478E-A411-E502EF845655}"/>
              </a:ext>
            </a:extLst>
          </p:cNvPr>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63C07AFA-A8CC-4461-899E-76FF8C518BC3}" type="slidenum">
              <a:rPr lang="en-US" smtClean="0"/>
              <a:t>‹#›</a:t>
            </a:fld>
            <a:endParaRPr lang="en-US" dirty="0"/>
          </a:p>
        </p:txBody>
      </p:sp>
    </p:spTree>
    <p:extLst>
      <p:ext uri="{BB962C8B-B14F-4D97-AF65-F5344CB8AC3E}">
        <p14:creationId xmlns:p14="http://schemas.microsoft.com/office/powerpoint/2010/main" val="3576627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r>
              <a:rPr lang="en-US" dirty="0"/>
              <a:t>UNCLASSIFIED</a:t>
            </a:r>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DE5BC464-4157-45DD-9AF9-856C192248A6}" type="datetimeFigureOut">
              <a:rPr lang="en-US" smtClean="0"/>
              <a:t>6/17/2022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r>
              <a:rPr lang="en-US" dirty="0"/>
              <a:t>UNCLASSIFIED</a:t>
            </a:r>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F60B5419-D896-412E-9D97-3EB44132F001}" type="slidenum">
              <a:rPr lang="en-US" smtClean="0"/>
              <a:t>‹#›</a:t>
            </a:fld>
            <a:endParaRPr lang="en-US" dirty="0"/>
          </a:p>
        </p:txBody>
      </p:sp>
    </p:spTree>
    <p:extLst>
      <p:ext uri="{BB962C8B-B14F-4D97-AF65-F5344CB8AC3E}">
        <p14:creationId xmlns:p14="http://schemas.microsoft.com/office/powerpoint/2010/main" val="11014464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F60B5419-D896-412E-9D97-3EB44132F001}" type="slidenum">
              <a:rPr lang="en-US">
                <a:solidFill>
                  <a:prstClr val="black"/>
                </a:solidFill>
                <a:latin typeface="Calibri" panose="020F0502020204030204"/>
              </a:rPr>
              <a:pPr defTabSz="45646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4591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859B-88E1-41DF-8CBF-5A60D92853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20174"/>
            <a:ext cx="8787937" cy="2029900"/>
          </a:xfrm>
          <a:prstGeom prst="rect">
            <a:avLst/>
          </a:prstGeom>
        </p:spPr>
      </p:pic>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a:xfrm>
            <a:off x="628650" y="6356350"/>
            <a:ext cx="7886700" cy="365125"/>
          </a:xfrm>
        </p:spPr>
        <p:txBody>
          <a:bodyPr/>
          <a:lstStyle>
            <a:lvl1pPr>
              <a:defRPr>
                <a:solidFill>
                  <a:schemeClr val="tx1">
                    <a:lumMod val="50000"/>
                    <a:lumOff val="50000"/>
                  </a:schemeClr>
                </a:solidFill>
              </a:defRPr>
            </a:lvl1pPr>
          </a:lstStyle>
          <a:p>
            <a:r>
              <a:rPr lang="en-US" cap="all" dirty="0">
                <a:ea typeface="Calibri Light" panose="020F0302020204030204" pitchFamily="34" charset="0"/>
              </a:rPr>
              <a:t>Add Classification Here</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188720" y="847587"/>
            <a:ext cx="6766560" cy="2223444"/>
          </a:xfrm>
        </p:spPr>
        <p:txBody>
          <a:bodyPr tIns="0" bIns="0" anchor="b">
            <a:normAutofit/>
          </a:bodyPr>
          <a:lstStyle>
            <a:lvl1pPr algn="ctr">
              <a:defRPr sz="6000" b="1">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188720" y="3063240"/>
            <a:ext cx="6765925" cy="674688"/>
          </a:xfrm>
        </p:spPr>
        <p:txBody>
          <a:bodyPr>
            <a:normAutofit/>
          </a:bodyPr>
          <a:lstStyle>
            <a:lvl1pPr marL="0" indent="0" algn="ctr">
              <a:buNone/>
              <a:defRPr sz="2800" b="0" i="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436626" y="5336236"/>
            <a:ext cx="3624628"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3" name="Text Placeholder 4">
            <a:extLst>
              <a:ext uri="{FF2B5EF4-FFF2-40B4-BE49-F238E27FC236}">
                <a16:creationId xmlns:a16="http://schemas.microsoft.com/office/drawing/2014/main" id="{1709515F-63E0-4F66-AE14-EA31D2B2B2B4}"/>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4390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a:xfrm>
            <a:off x="962025" y="6356350"/>
            <a:ext cx="7219950" cy="365125"/>
          </a:xfrm>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a:xfrm>
            <a:off x="8001000" y="6356350"/>
            <a:ext cx="514350" cy="365125"/>
          </a:xfrm>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371600" y="2448571"/>
            <a:ext cx="6400800" cy="1292662"/>
          </a:xfrm>
        </p:spPr>
        <p:txBody>
          <a:bodyPr lIns="0" tIns="91440" rIns="0" bIns="91440" anchor="ctr" anchorCtr="1">
            <a:spAutoFit/>
          </a:bodyPr>
          <a:lstStyle>
            <a:lvl1pPr algn="ctr">
              <a:defRPr sz="4000" b="1">
                <a:solidFill>
                  <a:srgbClr val="022B46"/>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371600" y="2277381"/>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371600" y="3879735"/>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880FBF-DEFE-4F5E-A730-26F97D705A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81574" y="4530707"/>
            <a:ext cx="3804194" cy="1735619"/>
          </a:xfrm>
          <a:prstGeom prst="rect">
            <a:avLst/>
          </a:prstGeom>
        </p:spPr>
      </p:pic>
      <p:sp>
        <p:nvSpPr>
          <p:cNvPr id="11" name="Text Placeholder 4">
            <a:extLst>
              <a:ext uri="{FF2B5EF4-FFF2-40B4-BE49-F238E27FC236}">
                <a16:creationId xmlns:a16="http://schemas.microsoft.com/office/drawing/2014/main" id="{E948471F-6B1C-421E-A0B3-A306F861D4EF}"/>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176593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859B-88E1-41DF-8CBF-5A60D92853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20174"/>
            <a:ext cx="8787937" cy="2029900"/>
          </a:xfrm>
          <a:prstGeom prst="rect">
            <a:avLst/>
          </a:prstGeom>
        </p:spPr>
      </p:pic>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a:xfrm>
            <a:off x="628650" y="6356350"/>
            <a:ext cx="7886700" cy="365125"/>
          </a:xfrm>
        </p:spPr>
        <p:txBody>
          <a:bodyPr/>
          <a:lstStyle>
            <a:lvl1pPr>
              <a:defRPr>
                <a:solidFill>
                  <a:schemeClr val="tx1">
                    <a:lumMod val="50000"/>
                    <a:lumOff val="50000"/>
                  </a:schemeClr>
                </a:solidFill>
              </a:defRPr>
            </a:lvl1pPr>
          </a:lstStyle>
          <a:p>
            <a:r>
              <a:rPr lang="en-US" cap="all" smtClean="0">
                <a:ea typeface="Calibri Light" panose="020F0302020204030204" pitchFamily="34" charset="0"/>
              </a:rPr>
              <a:t>UNCLASSIFIED // FOR OFFICIAL USE ONLY</a:t>
            </a:r>
            <a:endParaRPr lang="en-US" cap="all" dirty="0">
              <a:ea typeface="Calibri Light" panose="020F0302020204030204" pitchFamily="34" charset="0"/>
            </a:endParaRP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188720" y="847587"/>
            <a:ext cx="6766560" cy="2223444"/>
          </a:xfrm>
        </p:spPr>
        <p:txBody>
          <a:bodyPr tIns="0" bIns="0" anchor="b">
            <a:normAutofit/>
          </a:bodyPr>
          <a:lstStyle>
            <a:lvl1pPr algn="ctr">
              <a:defRPr sz="6000" b="1">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188720" y="3063240"/>
            <a:ext cx="6765925" cy="674688"/>
          </a:xfrm>
        </p:spPr>
        <p:txBody>
          <a:bodyPr>
            <a:normAutofit/>
          </a:bodyPr>
          <a:lstStyle>
            <a:lvl1pPr marL="0" indent="0" algn="ctr">
              <a:buNone/>
              <a:defRPr sz="2800" b="0" i="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436626" y="5336236"/>
            <a:ext cx="3624628"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3" name="Text Placeholder 4">
            <a:extLst>
              <a:ext uri="{FF2B5EF4-FFF2-40B4-BE49-F238E27FC236}">
                <a16:creationId xmlns:a16="http://schemas.microsoft.com/office/drawing/2014/main" id="{1709515F-63E0-4F66-AE14-EA31D2B2B2B4}"/>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393039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a:xfrm>
            <a:off x="962025" y="6356350"/>
            <a:ext cx="7219950" cy="365125"/>
          </a:xfrm>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cap="all" smtClean="0">
                <a:solidFill>
                  <a:srgbClr val="7F7F7F"/>
                </a:solidFill>
                <a:ea typeface="Calibri Light" panose="020F0302020204030204" pitchFamily="34" charset="0"/>
              </a:rPr>
              <a:t>UNCLASSIFIED // FOR OFFICIAL USE ONLY</a:t>
            </a:r>
            <a:endParaRPr lang="en-US" cap="all" dirty="0">
              <a:solidFill>
                <a:srgbClr val="7F7F7F"/>
              </a:solidFill>
              <a:ea typeface="Calibri Light" panose="020F0302020204030204" pitchFamily="34" charset="0"/>
            </a:endParaRP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a:xfrm>
            <a:off x="8001000" y="6356350"/>
            <a:ext cx="514350" cy="365125"/>
          </a:xfrm>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371600" y="2448571"/>
            <a:ext cx="6400800" cy="1292662"/>
          </a:xfrm>
        </p:spPr>
        <p:txBody>
          <a:bodyPr lIns="0" tIns="91440" rIns="0" bIns="91440" anchor="ctr" anchorCtr="1">
            <a:spAutoFit/>
          </a:bodyPr>
          <a:lstStyle>
            <a:lvl1pPr algn="ctr">
              <a:defRPr sz="4000" b="1">
                <a:solidFill>
                  <a:srgbClr val="022B46"/>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371600" y="2277381"/>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371600" y="3879735"/>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880FBF-DEFE-4F5E-A730-26F97D705A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81574" y="4530707"/>
            <a:ext cx="3804194" cy="1735619"/>
          </a:xfrm>
          <a:prstGeom prst="rect">
            <a:avLst/>
          </a:prstGeom>
        </p:spPr>
      </p:pic>
      <p:sp>
        <p:nvSpPr>
          <p:cNvPr id="11" name="Text Placeholder 4">
            <a:extLst>
              <a:ext uri="{FF2B5EF4-FFF2-40B4-BE49-F238E27FC236}">
                <a16:creationId xmlns:a16="http://schemas.microsoft.com/office/drawing/2014/main" id="{E948471F-6B1C-421E-A0B3-A306F861D4EF}"/>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267310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a:xfrm>
            <a:off x="962025" y="6356350"/>
            <a:ext cx="7219950" cy="365125"/>
          </a:xfrm>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a:xfrm>
            <a:off x="8001000" y="6356350"/>
            <a:ext cx="514350" cy="365125"/>
          </a:xfrm>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371600" y="2448571"/>
            <a:ext cx="6400800" cy="1292662"/>
          </a:xfrm>
        </p:spPr>
        <p:txBody>
          <a:bodyPr lIns="0" tIns="91440" rIns="0" bIns="91440" anchor="ctr" anchorCtr="1">
            <a:spAutoFit/>
          </a:bodyPr>
          <a:lstStyle>
            <a:lvl1pPr algn="ctr">
              <a:defRPr sz="4000" b="1">
                <a:solidFill>
                  <a:srgbClr val="022B46"/>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371600" y="2277381"/>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371600" y="3879735"/>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880FBF-DEFE-4F5E-A730-26F97D705A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81574" y="4530707"/>
            <a:ext cx="3804194" cy="1735619"/>
          </a:xfrm>
          <a:prstGeom prst="rect">
            <a:avLst/>
          </a:prstGeom>
        </p:spPr>
      </p:pic>
      <p:sp>
        <p:nvSpPr>
          <p:cNvPr id="11" name="Text Placeholder 4">
            <a:extLst>
              <a:ext uri="{FF2B5EF4-FFF2-40B4-BE49-F238E27FC236}">
                <a16:creationId xmlns:a16="http://schemas.microsoft.com/office/drawing/2014/main" id="{E948471F-6B1C-421E-A0B3-A306F861D4EF}"/>
              </a:ext>
            </a:extLst>
          </p:cNvPr>
          <p:cNvSpPr>
            <a:spLocks noGrp="1"/>
          </p:cNvSpPr>
          <p:nvPr>
            <p:ph type="body" sz="quarter" idx="17" hasCustomPrompt="1"/>
          </p:nvPr>
        </p:nvSpPr>
        <p:spPr>
          <a:xfrm>
            <a:off x="628650" y="97394"/>
            <a:ext cx="7886700"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4860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7280"/>
            <a:ext cx="78867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
        <p:nvSpPr>
          <p:cNvPr id="8" name="Title Placeholder 1">
            <a:extLst>
              <a:ext uri="{FF2B5EF4-FFF2-40B4-BE49-F238E27FC236}">
                <a16:creationId xmlns:a16="http://schemas.microsoft.com/office/drawing/2014/main" id="{E8F750F0-CABF-4409-B34F-55196BE241D4}"/>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17571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wo lin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628650" y="295275"/>
            <a:ext cx="7195508" cy="1067204"/>
          </a:xfrm>
          <a:prstGeom prst="rect">
            <a:avLst/>
          </a:prstGeom>
        </p:spPr>
        <p:txBody>
          <a:bodyPr vert="horz" lIns="91440" tIns="45720" rIns="91440" bIns="45720" rtlCol="0" anchor="t">
            <a:normAutofit/>
          </a:bodyPr>
          <a:lstStyle>
            <a:lvl1pPr>
              <a:lnSpc>
                <a:spcPts val="4200"/>
              </a:lnSpc>
              <a:defRPr/>
            </a:lvl1pPr>
          </a:lstStyle>
          <a:p>
            <a:r>
              <a:rPr lang="en-US" dirty="0"/>
              <a:t>Click to edit Master title style</a:t>
            </a:r>
            <a:br>
              <a:rPr lang="en-US" dirty="0"/>
            </a:br>
            <a:endParaRPr lang="en-US" dirty="0"/>
          </a:p>
        </p:txBody>
      </p:sp>
      <p:sp>
        <p:nvSpPr>
          <p:cNvPr id="8" name="Text Placeholder 4">
            <a:extLst>
              <a:ext uri="{FF2B5EF4-FFF2-40B4-BE49-F238E27FC236}">
                <a16:creationId xmlns:a16="http://schemas.microsoft.com/office/drawing/2014/main" id="{16E3CAEB-179C-4D4E-98EF-A0F520A70380}"/>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solidFill>
                  <a:schemeClr val="tx1">
                    <a:lumMod val="50000"/>
                    <a:lumOff val="50000"/>
                  </a:schemeClr>
                </a:solidFill>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22166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7280"/>
            <a:ext cx="38862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9728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10" name="Text Placeholder 4">
            <a:extLst>
              <a:ext uri="{FF2B5EF4-FFF2-40B4-BE49-F238E27FC236}">
                <a16:creationId xmlns:a16="http://schemas.microsoft.com/office/drawing/2014/main" id="{09DDBA6A-0CC3-419C-942A-4F62C820DFAF}"/>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12" name="Title Placeholder 1">
            <a:extLst>
              <a:ext uri="{FF2B5EF4-FFF2-40B4-BE49-F238E27FC236}">
                <a16:creationId xmlns:a16="http://schemas.microsoft.com/office/drawing/2014/main" id="{0A88B215-1D7C-4786-8F99-522DEEB09772}"/>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8018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77290"/>
            <a:ext cx="3868340"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1752600"/>
            <a:ext cx="3868340" cy="4369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177290"/>
            <a:ext cx="3887391"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1" y="1752600"/>
            <a:ext cx="3887391" cy="4369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9" name="Slide Number Placeholder 8"/>
          <p:cNvSpPr>
            <a:spLocks noGrp="1"/>
          </p:cNvSpPr>
          <p:nvPr>
            <p:ph type="sldNum" sz="quarter" idx="12"/>
          </p:nvPr>
        </p:nvSpPr>
        <p:spPr/>
        <p:txBody>
          <a:bodyPr/>
          <a:lstStyle/>
          <a:p>
            <a:fld id="{B4935736-6DC4-47F4-9AC4-BE352C6182E9}" type="slidenum">
              <a:rPr lang="en-US" smtClean="0"/>
              <a:t>‹#›</a:t>
            </a:fld>
            <a:endParaRPr lang="en-US" dirty="0"/>
          </a:p>
        </p:txBody>
      </p:sp>
      <p:sp>
        <p:nvSpPr>
          <p:cNvPr id="11" name="Text Placeholder 4">
            <a:extLst>
              <a:ext uri="{FF2B5EF4-FFF2-40B4-BE49-F238E27FC236}">
                <a16:creationId xmlns:a16="http://schemas.microsoft.com/office/drawing/2014/main" id="{55FFA742-9ADB-4F69-A06E-3DB9AA4A1BAA}"/>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12" name="Title Placeholder 1">
            <a:extLst>
              <a:ext uri="{FF2B5EF4-FFF2-40B4-BE49-F238E27FC236}">
                <a16:creationId xmlns:a16="http://schemas.microsoft.com/office/drawing/2014/main" id="{4C2D7801-32B5-4B75-A231-EDF4A22D120F}"/>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3184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097280"/>
            <a:ext cx="4629150" cy="4937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097279"/>
            <a:ext cx="2949178" cy="49377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9" name="Text Placeholder 4">
            <a:extLst>
              <a:ext uri="{FF2B5EF4-FFF2-40B4-BE49-F238E27FC236}">
                <a16:creationId xmlns:a16="http://schemas.microsoft.com/office/drawing/2014/main" id="{834F88AC-A953-42BC-BD3F-0FB2CCFDF939}"/>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10" name="Title Placeholder 1">
            <a:extLst>
              <a:ext uri="{FF2B5EF4-FFF2-40B4-BE49-F238E27FC236}">
                <a16:creationId xmlns:a16="http://schemas.microsoft.com/office/drawing/2014/main" id="{78ACB56C-9AC5-4672-B8F1-5167C32F2890}"/>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00327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097280"/>
            <a:ext cx="78867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cap="all" dirty="0">
                <a:solidFill>
                  <a:srgbClr val="7F7F7F"/>
                </a:solidFill>
                <a:ea typeface="Calibri Light" panose="020F0302020204030204" pitchFamily="34" charset="0"/>
              </a:rPr>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8" name="Text Placeholder 4">
            <a:extLst>
              <a:ext uri="{FF2B5EF4-FFF2-40B4-BE49-F238E27FC236}">
                <a16:creationId xmlns:a16="http://schemas.microsoft.com/office/drawing/2014/main" id="{AEE1F441-3FF7-4F04-BC7D-A643F5E445A2}"/>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
        <p:nvSpPr>
          <p:cNvPr id="9" name="Title Placeholder 1">
            <a:extLst>
              <a:ext uri="{FF2B5EF4-FFF2-40B4-BE49-F238E27FC236}">
                <a16:creationId xmlns:a16="http://schemas.microsoft.com/office/drawing/2014/main" id="{7ABC884E-3F5E-460C-A776-6D2D925B8C59}"/>
              </a:ext>
            </a:extLst>
          </p:cNvPr>
          <p:cNvSpPr>
            <a:spLocks noGrp="1"/>
          </p:cNvSpPr>
          <p:nvPr>
            <p:ph type="title"/>
          </p:nvPr>
        </p:nvSpPr>
        <p:spPr>
          <a:xfrm>
            <a:off x="628650" y="436253"/>
            <a:ext cx="7195508" cy="44806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5897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r>
              <a:rPr lang="en-US" cap="all" dirty="0">
                <a:solidFill>
                  <a:srgbClr val="7F7F7F"/>
                </a:solidFill>
                <a:ea typeface="Calibri Light" panose="020F0302020204030204" pitchFamily="34" charset="0"/>
              </a:rPr>
              <a:t>Add Classification Here</a:t>
            </a:r>
          </a:p>
        </p:txBody>
      </p:sp>
      <p:sp>
        <p:nvSpPr>
          <p:cNvPr id="4" name="Slide Number Placeholder 3"/>
          <p:cNvSpPr>
            <a:spLocks noGrp="1"/>
          </p:cNvSpPr>
          <p:nvPr>
            <p:ph type="sldNum" sz="quarter" idx="12"/>
          </p:nvPr>
        </p:nvSpPr>
        <p:spPr/>
        <p:txBody>
          <a:bodyPr/>
          <a:lstStyle/>
          <a:p>
            <a:fld id="{B4935736-6DC4-47F4-9AC4-BE352C6182E9}" type="slidenum">
              <a:rPr lang="en-US" smtClean="0"/>
              <a:t>‹#›</a:t>
            </a:fld>
            <a:endParaRPr lang="en-US" dirty="0"/>
          </a:p>
        </p:txBody>
      </p:sp>
      <p:sp>
        <p:nvSpPr>
          <p:cNvPr id="6" name="Text Placeholder 4">
            <a:extLst>
              <a:ext uri="{FF2B5EF4-FFF2-40B4-BE49-F238E27FC236}">
                <a16:creationId xmlns:a16="http://schemas.microsoft.com/office/drawing/2014/main" id="{C627AC5F-9C5A-4C5F-90D3-ED384C2C4141}"/>
              </a:ext>
            </a:extLst>
          </p:cNvPr>
          <p:cNvSpPr>
            <a:spLocks noGrp="1"/>
          </p:cNvSpPr>
          <p:nvPr>
            <p:ph type="body" sz="quarter" idx="17" hasCustomPrompt="1"/>
          </p:nvPr>
        </p:nvSpPr>
        <p:spPr>
          <a:xfrm>
            <a:off x="628650" y="97394"/>
            <a:ext cx="7195508" cy="338859"/>
          </a:xfrm>
        </p:spPr>
        <p:txBody>
          <a:bodyPr anchor="b">
            <a:normAutofit/>
          </a:bodyPr>
          <a:lstStyle>
            <a:lvl1pPr marL="0" indent="0" algn="ctr">
              <a:buNone/>
              <a:defRPr lang="en-US" sz="1100" b="1" cap="all" smtClean="0">
                <a:effectLst/>
              </a:defRPr>
            </a:lvl1pPr>
          </a:lstStyle>
          <a:p>
            <a:r>
              <a:rPr lang="en-US" cap="all" dirty="0">
                <a:solidFill>
                  <a:srgbClr val="7F7F7F"/>
                </a:solidFill>
                <a:ea typeface="Calibri Light" panose="020F0302020204030204" pitchFamily="34" charset="0"/>
              </a:rPr>
              <a:t>Add Classification Here</a:t>
            </a:r>
          </a:p>
        </p:txBody>
      </p:sp>
    </p:spTree>
    <p:extLst>
      <p:ext uri="{BB962C8B-B14F-4D97-AF65-F5344CB8AC3E}">
        <p14:creationId xmlns:p14="http://schemas.microsoft.com/office/powerpoint/2010/main" val="826478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1B456D8E-0DF4-44E2-AC7E-4923F12C3F5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a:extLst>
              <a:ext uri="{FF2B5EF4-FFF2-40B4-BE49-F238E27FC236}">
                <a16:creationId xmlns:a16="http://schemas.microsoft.com/office/drawing/2014/main" id="{19CFDEC1-3448-4997-A15A-658868D476F0}"/>
              </a:ext>
            </a:extLst>
          </p:cNvPr>
          <p:cNvSpPr>
            <a:spLocks noGrp="1"/>
          </p:cNvSpPr>
          <p:nvPr>
            <p:ph type="ftr" sz="quarter" idx="3"/>
          </p:nvPr>
        </p:nvSpPr>
        <p:spPr>
          <a:xfrm>
            <a:off x="985837" y="6361906"/>
            <a:ext cx="7172326" cy="365125"/>
          </a:xfrm>
          <a:prstGeom prst="rect">
            <a:avLst/>
          </a:prstGeom>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cap="all" dirty="0">
                <a:ea typeface="Calibri Light" panose="020F0302020204030204" pitchFamily="34" charset="0"/>
              </a:rPr>
              <a:t>Add Classification Here</a:t>
            </a:r>
          </a:p>
        </p:txBody>
      </p:sp>
      <p:sp>
        <p:nvSpPr>
          <p:cNvPr id="6" name="Slide Number Placeholder 5">
            <a:extLst>
              <a:ext uri="{FF2B5EF4-FFF2-40B4-BE49-F238E27FC236}">
                <a16:creationId xmlns:a16="http://schemas.microsoft.com/office/drawing/2014/main" id="{D837ADB5-900B-4470-86CF-EAC1844B55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9DF-6B57-45C2-A666-B3AE8126FA43}" type="slidenum">
              <a:rPr lang="en-US" smtClean="0"/>
              <a:t>‹#›</a:t>
            </a:fld>
            <a:endParaRPr lang="en-US" dirty="0"/>
          </a:p>
        </p:txBody>
      </p:sp>
      <p:sp>
        <p:nvSpPr>
          <p:cNvPr id="13" name="Title Placeholder 12">
            <a:extLst>
              <a:ext uri="{FF2B5EF4-FFF2-40B4-BE49-F238E27FC236}">
                <a16:creationId xmlns:a16="http://schemas.microsoft.com/office/drawing/2014/main" id="{F201C723-1F18-4881-9A2D-9878F94C70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00FD1F32-FDC3-4029-B2A5-15A8A1B4DB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1348"/>
      </p:ext>
    </p:extLst>
  </p:cSld>
  <p:clrMap bg1="lt1" tx1="dk1" bg2="lt2" tx2="dk2" accent1="accent1" accent2="accent2" accent3="accent3" accent4="accent4" accent5="accent5" accent6="accent6" hlink="hlink" folHlink="folHlink"/>
  <p:sldLayoutIdLst>
    <p:sldLayoutId id="2147483705" r:id="rId1"/>
    <p:sldLayoutId id="2147483707" r:id="rId2"/>
  </p:sldLayoutIdLst>
  <p:hf hdr="0"/>
  <p:txStyles>
    <p:titleStyle>
      <a:lvl1pPr algn="l" defTabSz="914400" rtl="0" eaLnBrk="1" latinLnBrk="0" hangingPunct="1">
        <a:lnSpc>
          <a:spcPct val="90000"/>
        </a:lnSpc>
        <a:spcBef>
          <a:spcPct val="0"/>
        </a:spcBef>
        <a:buNone/>
        <a:defRPr sz="3600" b="1" kern="1200">
          <a:solidFill>
            <a:srgbClr val="022B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76C6C2-3FAE-486F-92F5-1FEECE9499CB}"/>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 y="-2"/>
            <a:ext cx="9144001" cy="1243013"/>
          </a:xfrm>
          <a:prstGeom prst="rect">
            <a:avLst/>
          </a:prstGeom>
        </p:spPr>
      </p:pic>
      <p:sp>
        <p:nvSpPr>
          <p:cNvPr id="2" name="Title Placeholder 1"/>
          <p:cNvSpPr>
            <a:spLocks noGrp="1"/>
          </p:cNvSpPr>
          <p:nvPr>
            <p:ph type="title"/>
          </p:nvPr>
        </p:nvSpPr>
        <p:spPr>
          <a:xfrm>
            <a:off x="628650" y="341109"/>
            <a:ext cx="7195508" cy="5432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123122"/>
            <a:ext cx="78867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3"/>
            <a:ext cx="54864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cap="all" dirty="0">
                <a:ea typeface="Calibri Light" panose="020F0302020204030204" pitchFamily="34" charset="0"/>
              </a:rPr>
              <a:t>Add Classification Here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8179055" y="6356353"/>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6245161" y="6292023"/>
            <a:ext cx="1920111" cy="517514"/>
          </a:xfrm>
          <a:prstGeom prst="rect">
            <a:avLst/>
          </a:prstGeom>
          <a:noFill/>
        </p:spPr>
        <p:txBody>
          <a:bodyPr wrap="square" rtlCol="0">
            <a:spAutoFit/>
          </a:bodyPr>
          <a:lstStyle/>
          <a:p>
            <a:pPr algn="r">
              <a:lnSpc>
                <a:spcPts val="1100"/>
              </a:lnSpc>
            </a:pPr>
            <a:r>
              <a:rPr lang="en-US" sz="1100" b="1" kern="0" spc="20" baseline="0" dirty="0">
                <a:solidFill>
                  <a:srgbClr val="022B46"/>
                </a:solidFill>
                <a:latin typeface="Calibri" panose="020F0502020204030204" pitchFamily="34" charset="0"/>
                <a:cs typeface="Calibri" panose="020F0502020204030204" pitchFamily="34" charset="0"/>
              </a:rPr>
              <a:t>DEFENSE COUNTERINTELLIGENCE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1318362519"/>
      </p:ext>
    </p:extLst>
  </p:cSld>
  <p:clrMap bg1="lt1" tx1="dk1" bg2="lt2" tx2="dk2" accent1="accent1" accent2="accent2" accent3="accent3" accent4="accent4" accent5="accent5" accent6="accent6" hlink="hlink" folHlink="folHlink"/>
  <p:sldLayoutIdLst>
    <p:sldLayoutId id="2147483694" r:id="rId1"/>
    <p:sldLayoutId id="2147483703" r:id="rId2"/>
    <p:sldLayoutId id="2147483696" r:id="rId3"/>
    <p:sldLayoutId id="2147483697" r:id="rId4"/>
    <p:sldLayoutId id="2147483700" r:id="rId5"/>
    <p:sldLayoutId id="2147483702" r:id="rId6"/>
    <p:sldLayoutId id="2147483699" r:id="rId7"/>
    <p:sldLayoutId id="2147483708" r:id="rId8"/>
  </p:sldLayoutIdLst>
  <p:hf hdr="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1B456D8E-0DF4-44E2-AC7E-4923F12C3F5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a:extLst>
              <a:ext uri="{FF2B5EF4-FFF2-40B4-BE49-F238E27FC236}">
                <a16:creationId xmlns:a16="http://schemas.microsoft.com/office/drawing/2014/main" id="{19CFDEC1-3448-4997-A15A-658868D476F0}"/>
              </a:ext>
            </a:extLst>
          </p:cNvPr>
          <p:cNvSpPr>
            <a:spLocks noGrp="1"/>
          </p:cNvSpPr>
          <p:nvPr>
            <p:ph type="ftr" sz="quarter" idx="3"/>
          </p:nvPr>
        </p:nvSpPr>
        <p:spPr>
          <a:xfrm>
            <a:off x="985837" y="6361906"/>
            <a:ext cx="7172326" cy="365125"/>
          </a:xfrm>
          <a:prstGeom prst="rect">
            <a:avLst/>
          </a:prstGeom>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cap="all" smtClean="0">
                <a:ea typeface="Calibri Light" panose="020F0302020204030204" pitchFamily="34" charset="0"/>
              </a:rPr>
              <a:t>UNCLASSIFIED // FOR OFFICIAL USE ONLY</a:t>
            </a:r>
            <a:endParaRPr lang="en-US" cap="all" dirty="0">
              <a:ea typeface="Calibri Light" panose="020F0302020204030204" pitchFamily="34" charset="0"/>
            </a:endParaRPr>
          </a:p>
        </p:txBody>
      </p:sp>
      <p:sp>
        <p:nvSpPr>
          <p:cNvPr id="6" name="Slide Number Placeholder 5">
            <a:extLst>
              <a:ext uri="{FF2B5EF4-FFF2-40B4-BE49-F238E27FC236}">
                <a16:creationId xmlns:a16="http://schemas.microsoft.com/office/drawing/2014/main" id="{D837ADB5-900B-4470-86CF-EAC1844B55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9DF-6B57-45C2-A666-B3AE8126FA43}" type="slidenum">
              <a:rPr lang="en-US" smtClean="0"/>
              <a:t>‹#›</a:t>
            </a:fld>
            <a:endParaRPr lang="en-US" dirty="0"/>
          </a:p>
        </p:txBody>
      </p:sp>
      <p:sp>
        <p:nvSpPr>
          <p:cNvPr id="13" name="Title Placeholder 12">
            <a:extLst>
              <a:ext uri="{FF2B5EF4-FFF2-40B4-BE49-F238E27FC236}">
                <a16:creationId xmlns:a16="http://schemas.microsoft.com/office/drawing/2014/main" id="{F201C723-1F18-4881-9A2D-9878F94C70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00FD1F32-FDC3-4029-B2A5-15A8A1B4DB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8906954"/>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ftr="0" dt="0"/>
  <p:txStyles>
    <p:titleStyle>
      <a:lvl1pPr algn="l" defTabSz="914400" rtl="0" eaLnBrk="1" latinLnBrk="0" hangingPunct="1">
        <a:lnSpc>
          <a:spcPct val="90000"/>
        </a:lnSpc>
        <a:spcBef>
          <a:spcPct val="0"/>
        </a:spcBef>
        <a:buNone/>
        <a:defRPr sz="3600" b="1" kern="1200">
          <a:solidFill>
            <a:srgbClr val="022B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dcsa.mil/mc/isd/NISPOM-Rule/" TargetMode="External"/><Relationship Id="rId2" Type="http://schemas.openxmlformats.org/officeDocument/2006/relationships/hyperlink" Target="https://csrc.nist.gov/publications/sp" TargetMode="External"/><Relationship Id="rId1" Type="http://schemas.openxmlformats.org/officeDocument/2006/relationships/slideLayout" Target="../slideLayouts/slideLayout4.xml"/><Relationship Id="rId6" Type="http://schemas.openxmlformats.org/officeDocument/2006/relationships/hyperlink" Target="https://www.cnss.gov/CNSS/issuances/Directives.cfm" TargetMode="External"/><Relationship Id="rId5" Type="http://schemas.openxmlformats.org/officeDocument/2006/relationships/hyperlink" Target="https://www.cnss.gov/CNSS/issuances/Instructions.cfm" TargetMode="External"/><Relationship Id="rId4" Type="http://schemas.openxmlformats.org/officeDocument/2006/relationships/hyperlink" Target="https://www.esd.whs.mil/Portals/54/Documents/DD/issuances/dodm/522032v1.PDF?ver=1BFNVqOKXaqdXcO618H-yg%3D%3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nisp.emass.apps.mil/Public/SiteAgreemen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2B23-55D7-4308-A4A4-7098F1DD33FB}"/>
              </a:ext>
            </a:extLst>
          </p:cNvPr>
          <p:cNvSpPr>
            <a:spLocks noGrp="1"/>
          </p:cNvSpPr>
          <p:nvPr>
            <p:ph type="ctrTitle"/>
          </p:nvPr>
        </p:nvSpPr>
        <p:spPr/>
        <p:txBody>
          <a:bodyPr/>
          <a:lstStyle/>
          <a:p>
            <a:r>
              <a:rPr lang="en-US" dirty="0" smtClean="0"/>
              <a:t> </a:t>
            </a:r>
            <a:endParaRPr lang="en-US" dirty="0"/>
          </a:p>
        </p:txBody>
      </p:sp>
      <p:sp>
        <p:nvSpPr>
          <p:cNvPr id="5" name="Content Placeholder 4">
            <a:extLst>
              <a:ext uri="{FF2B5EF4-FFF2-40B4-BE49-F238E27FC236}">
                <a16:creationId xmlns:a16="http://schemas.microsoft.com/office/drawing/2014/main" id="{1287382C-171F-45BF-A89E-71B3F4C9C2D0}"/>
              </a:ext>
            </a:extLst>
          </p:cNvPr>
          <p:cNvSpPr>
            <a:spLocks noGrp="1"/>
          </p:cNvSpPr>
          <p:nvPr>
            <p:ph sz="quarter" idx="19"/>
          </p:nvPr>
        </p:nvSpPr>
        <p:spPr/>
        <p:txBody>
          <a:bodyPr/>
          <a:lstStyle/>
          <a:p>
            <a:r>
              <a:rPr lang="en-US" dirty="0" smtClean="0"/>
              <a:t> </a:t>
            </a:r>
            <a:endParaRPr lang="en-US" dirty="0"/>
          </a:p>
        </p:txBody>
      </p:sp>
      <p:sp>
        <p:nvSpPr>
          <p:cNvPr id="3" name="Subtitle 2">
            <a:extLst>
              <a:ext uri="{FF2B5EF4-FFF2-40B4-BE49-F238E27FC236}">
                <a16:creationId xmlns:a16="http://schemas.microsoft.com/office/drawing/2014/main" id="{BFA7F815-BAE6-48E2-B365-F056B5EA07ED}"/>
              </a:ext>
            </a:extLst>
          </p:cNvPr>
          <p:cNvSpPr>
            <a:spLocks noGrp="1"/>
          </p:cNvSpPr>
          <p:nvPr>
            <p:ph type="subTitle" idx="1"/>
          </p:nvPr>
        </p:nvSpPr>
        <p:spPr>
          <a:xfrm>
            <a:off x="403657" y="5315267"/>
            <a:ext cx="5881816" cy="674178"/>
          </a:xfrm>
        </p:spPr>
        <p:txBody>
          <a:bodyPr>
            <a:normAutofit/>
          </a:bodyPr>
          <a:lstStyle/>
          <a:p>
            <a:r>
              <a:rPr lang="en-US" sz="1400" dirty="0" smtClean="0"/>
              <a:t>Presented by:</a:t>
            </a:r>
          </a:p>
          <a:p>
            <a:r>
              <a:rPr lang="en-US" sz="1400" dirty="0" smtClean="0"/>
              <a:t>Alexander Hubert, CISSP, Eastern Region Authorizing Official (AO)</a:t>
            </a:r>
          </a:p>
        </p:txBody>
      </p:sp>
      <p:sp>
        <p:nvSpPr>
          <p:cNvPr id="6" name="Rectangle 5"/>
          <p:cNvSpPr/>
          <p:nvPr/>
        </p:nvSpPr>
        <p:spPr>
          <a:xfrm>
            <a:off x="247135" y="2893746"/>
            <a:ext cx="8448630" cy="830997"/>
          </a:xfrm>
          <a:prstGeom prst="rect">
            <a:avLst/>
          </a:prstGeom>
        </p:spPr>
        <p:txBody>
          <a:bodyPr wrap="square">
            <a:spAutoFit/>
          </a:bodyPr>
          <a:lstStyle/>
          <a:p>
            <a:pPr lvl="0">
              <a:defRPr/>
            </a:pPr>
            <a:r>
              <a:rPr kumimoji="0" lang="en-US" sz="2400" b="1" i="0" u="none" strike="noStrike" kern="1200" cap="small" spc="0" normalizeH="0" baseline="0" noProof="0" dirty="0" smtClean="0">
                <a:ln>
                  <a:noFill/>
                </a:ln>
                <a:solidFill>
                  <a:prstClr val="black"/>
                </a:solidFill>
                <a:effectLst/>
                <a:uLnTx/>
                <a:uFillTx/>
                <a:latin typeface="Calibri"/>
                <a:ea typeface="+mn-ea"/>
                <a:cs typeface="+mn-cs"/>
              </a:rPr>
              <a:t>National Industrial Security</a:t>
            </a:r>
            <a:r>
              <a:rPr kumimoji="0" lang="en-US" sz="2400" b="1" i="0" u="none" strike="noStrike" kern="1200" cap="small" spc="0" normalizeH="0" noProof="0" dirty="0" smtClean="0">
                <a:ln>
                  <a:noFill/>
                </a:ln>
                <a:solidFill>
                  <a:prstClr val="black"/>
                </a:solidFill>
                <a:effectLst/>
                <a:uLnTx/>
                <a:uFillTx/>
                <a:latin typeface="Calibri"/>
                <a:ea typeface="+mn-ea"/>
                <a:cs typeface="+mn-cs"/>
              </a:rPr>
              <a:t> Program (NISP) </a:t>
            </a:r>
            <a:r>
              <a:rPr lang="en-US" sz="2400" b="1" cap="small" dirty="0">
                <a:solidFill>
                  <a:prstClr val="black"/>
                </a:solidFill>
                <a:latin typeface="Calibri"/>
              </a:rPr>
              <a:t>– </a:t>
            </a:r>
            <a:r>
              <a:rPr lang="en-US" sz="2400" b="1" cap="small" dirty="0" smtClean="0">
                <a:solidFill>
                  <a:prstClr val="black"/>
                </a:solidFill>
                <a:latin typeface="Calibri"/>
              </a:rPr>
              <a:t>Protection and Defense of Information Systems in the Defense Industrial Base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8"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1843009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10</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Cyber Compliance</a:t>
            </a:r>
            <a:endParaRPr lang="en-US" dirty="0"/>
          </a:p>
        </p:txBody>
      </p:sp>
      <p:sp>
        <p:nvSpPr>
          <p:cNvPr id="6" name="Rectangle 5"/>
          <p:cNvSpPr/>
          <p:nvPr/>
        </p:nvSpPr>
        <p:spPr>
          <a:xfrm>
            <a:off x="590204" y="1260651"/>
            <a:ext cx="7863840" cy="4770537"/>
          </a:xfrm>
          <a:prstGeom prst="rect">
            <a:avLst/>
          </a:prstGeom>
        </p:spPr>
        <p:txBody>
          <a:bodyPr wrap="square">
            <a:spAutoFit/>
          </a:bodyPr>
          <a:lstStyle/>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32 CFR Part 117 NISPOM – “Protection of classified information that is disclosed to, or developed by contractors of the U.S. Government (USG)”</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“Prescribes industrial security procedures and practices, under Executive Order 12829 or successor orders, to safeguard USG classified information that is developed by or disclosed to contractors of the USG”</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“Prescribes requirements, restrictions, and other safeguards to prevent unauthorized disclosure of classified information and protect special classes of classified information”</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“Prescribes that contractors will implement the provisions of this rule no later than 6 months from the effective date of this rule”</a:t>
            </a:r>
          </a:p>
          <a:p>
            <a:pPr marL="742950" lvl="1"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err="1" smtClean="0">
                <a:latin typeface="Calibri" panose="020F0502020204030204" pitchFamily="34" charset="0"/>
                <a:ea typeface="Calibri" panose="020F0502020204030204" pitchFamily="34" charset="0"/>
                <a:cs typeface="Times New Roman" panose="02020603050405020304" pitchFamily="18" charset="0"/>
              </a:rPr>
              <a:t>DoDM</a:t>
            </a:r>
            <a:r>
              <a:rPr lang="en-US" sz="1600" dirty="0" smtClean="0">
                <a:latin typeface="Calibri" panose="020F0502020204030204" pitchFamily="34" charset="0"/>
                <a:ea typeface="Calibri" panose="020F0502020204030204" pitchFamily="34" charset="0"/>
                <a:cs typeface="Times New Roman" panose="02020603050405020304" pitchFamily="18" charset="0"/>
              </a:rPr>
              <a:t> 5220.32 Vol 1 (Informational Only) </a:t>
            </a:r>
            <a:r>
              <a:rPr lang="en-US" sz="1600" dirty="0">
                <a:latin typeface="Calibri" panose="020F0502020204030204" pitchFamily="34" charset="0"/>
                <a:ea typeface="Calibri" panose="020F0502020204030204" pitchFamily="34" charset="0"/>
                <a:cs typeface="Times New Roman" panose="02020603050405020304" pitchFamily="18" charset="0"/>
              </a:rPr>
              <a:t>– “Those non-DoD executive branch departments and agencies (referred to collectively as the “non-DoD Components”) identified in Part 117 of Title 32, Code of Federal Regulations (CFR), also known and referred to in this volume as the National Industrial Security Program Operating Manual (NISPOM). These non-DoD Components have entered into agreements with the Secretary of Defense (</a:t>
            </a:r>
            <a:r>
              <a:rPr lang="en-US" sz="1600" dirty="0" err="1">
                <a:latin typeface="Calibri" panose="020F0502020204030204" pitchFamily="34" charset="0"/>
                <a:ea typeface="Calibri" panose="020F0502020204030204" pitchFamily="34" charset="0"/>
                <a:cs typeface="Times New Roman" panose="02020603050405020304" pitchFamily="18" charset="0"/>
              </a:rPr>
              <a:t>SecDef</a:t>
            </a:r>
            <a:r>
              <a:rPr lang="en-US" sz="1600" dirty="0">
                <a:latin typeface="Calibri" panose="020F0502020204030204" pitchFamily="34" charset="0"/>
                <a:ea typeface="Calibri" panose="020F0502020204030204" pitchFamily="34" charset="0"/>
                <a:cs typeface="Times New Roman" panose="02020603050405020304" pitchFamily="18" charset="0"/>
              </a:rPr>
              <a:t>), pursuant to E.O. 12829, under which DoD acts as the CSA, to provide security oversight services to ensure the protection of classified information disclosed to or generated by contractors.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345880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11</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Contrast Cyber Risk and Cyber Compliance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5343528"/>
              </p:ext>
            </p:extLst>
          </p:nvPr>
        </p:nvGraphicFramePr>
        <p:xfrm>
          <a:off x="270932" y="1041387"/>
          <a:ext cx="8602134" cy="5273040"/>
        </p:xfrm>
        <a:graphic>
          <a:graphicData uri="http://schemas.openxmlformats.org/drawingml/2006/table">
            <a:tbl>
              <a:tblPr firstRow="1" bandRow="1">
                <a:tableStyleId>{5C22544A-7EE6-4342-B048-85BDC9FD1C3A}</a:tableStyleId>
              </a:tblPr>
              <a:tblGrid>
                <a:gridCol w="2413001">
                  <a:extLst>
                    <a:ext uri="{9D8B030D-6E8A-4147-A177-3AD203B41FA5}">
                      <a16:colId xmlns:a16="http://schemas.microsoft.com/office/drawing/2014/main" val="160468103"/>
                    </a:ext>
                  </a:extLst>
                </a:gridCol>
                <a:gridCol w="6189133">
                  <a:extLst>
                    <a:ext uri="{9D8B030D-6E8A-4147-A177-3AD203B41FA5}">
                      <a16:colId xmlns:a16="http://schemas.microsoft.com/office/drawing/2014/main" val="3771821048"/>
                    </a:ext>
                  </a:extLst>
                </a:gridCol>
              </a:tblGrid>
              <a:tr h="294683">
                <a:tc>
                  <a:txBody>
                    <a:bodyPr/>
                    <a:lstStyle/>
                    <a:p>
                      <a:pPr algn="ctr"/>
                      <a:r>
                        <a:rPr lang="en-US" sz="1600" dirty="0" smtClean="0"/>
                        <a:t>32 CFR Part 117</a:t>
                      </a:r>
                      <a:endParaRPr lang="en-US" sz="1600" dirty="0"/>
                    </a:p>
                  </a:txBody>
                  <a:tcPr/>
                </a:tc>
                <a:tc>
                  <a:txBody>
                    <a:bodyPr/>
                    <a:lstStyle/>
                    <a:p>
                      <a:pPr algn="ctr"/>
                      <a:r>
                        <a:rPr lang="en-US" sz="1600" dirty="0" smtClean="0"/>
                        <a:t>Mapped to RMF Security</a:t>
                      </a:r>
                      <a:r>
                        <a:rPr lang="en-US" sz="1600" baseline="0" dirty="0" smtClean="0"/>
                        <a:t> Control Family</a:t>
                      </a:r>
                      <a:endParaRPr lang="en-US" sz="1600" dirty="0"/>
                    </a:p>
                  </a:txBody>
                  <a:tcPr/>
                </a:tc>
                <a:extLst>
                  <a:ext uri="{0D108BD9-81ED-4DB2-BD59-A6C34878D82A}">
                    <a16:rowId xmlns:a16="http://schemas.microsoft.com/office/drawing/2014/main" val="2685223901"/>
                  </a:ext>
                </a:extLst>
              </a:tr>
              <a:tr h="460190">
                <a:tc>
                  <a:txBody>
                    <a:bodyPr/>
                    <a:lstStyle/>
                    <a:p>
                      <a:r>
                        <a:rPr lang="en-US" sz="1600" dirty="0" smtClean="0"/>
                        <a:t>Part 117.12 – Security Training and Briefings</a:t>
                      </a:r>
                      <a:endParaRPr lang="en-US" sz="1600" dirty="0"/>
                    </a:p>
                  </a:txBody>
                  <a:tcPr/>
                </a:tc>
                <a:tc>
                  <a:txBody>
                    <a:bodyPr/>
                    <a:lstStyle/>
                    <a:p>
                      <a:r>
                        <a:rPr lang="en-US" sz="1600" dirty="0" smtClean="0"/>
                        <a:t>AT – Security Awareness</a:t>
                      </a:r>
                      <a:r>
                        <a:rPr lang="en-US" sz="1600" baseline="0" dirty="0" smtClean="0"/>
                        <a:t> and Training</a:t>
                      </a:r>
                      <a:endParaRPr lang="en-US" sz="1600" dirty="0"/>
                    </a:p>
                  </a:txBody>
                  <a:tcPr/>
                </a:tc>
                <a:extLst>
                  <a:ext uri="{0D108BD9-81ED-4DB2-BD59-A6C34878D82A}">
                    <a16:rowId xmlns:a16="http://schemas.microsoft.com/office/drawing/2014/main" val="745963763"/>
                  </a:ext>
                </a:extLst>
              </a:tr>
              <a:tr h="294683">
                <a:tc>
                  <a:txBody>
                    <a:bodyPr/>
                    <a:lstStyle/>
                    <a:p>
                      <a:r>
                        <a:rPr lang="en-US" sz="1600" dirty="0" smtClean="0"/>
                        <a:t>Part 117.18  - General</a:t>
                      </a:r>
                      <a:endParaRPr lang="en-US" sz="1600" dirty="0"/>
                    </a:p>
                  </a:txBody>
                  <a:tcPr/>
                </a:tc>
                <a:tc>
                  <a:txBody>
                    <a:bodyPr/>
                    <a:lstStyle/>
                    <a:p>
                      <a:r>
                        <a:rPr lang="en-US" sz="1600" dirty="0" smtClean="0"/>
                        <a:t>Insider Threat and Cognizant Security Agency (CSA)-Issued</a:t>
                      </a:r>
                      <a:r>
                        <a:rPr lang="en-US" sz="1600" baseline="0" dirty="0" smtClean="0"/>
                        <a:t> Guidance</a:t>
                      </a:r>
                      <a:endParaRPr lang="en-US" sz="1600" dirty="0"/>
                    </a:p>
                  </a:txBody>
                  <a:tcPr/>
                </a:tc>
                <a:extLst>
                  <a:ext uri="{0D108BD9-81ED-4DB2-BD59-A6C34878D82A}">
                    <a16:rowId xmlns:a16="http://schemas.microsoft.com/office/drawing/2014/main" val="194039090"/>
                  </a:ext>
                </a:extLst>
              </a:tr>
              <a:tr h="2010303">
                <a:tc>
                  <a:txBody>
                    <a:bodyPr/>
                    <a:lstStyle/>
                    <a:p>
                      <a:r>
                        <a:rPr lang="en-US" sz="1600" baseline="0" dirty="0" smtClean="0"/>
                        <a:t>Part 117.18 - Information System Security Program</a:t>
                      </a:r>
                      <a:endParaRPr lang="en-US" sz="1600" dirty="0"/>
                    </a:p>
                  </a:txBody>
                  <a:tcPr/>
                </a:tc>
                <a:tc>
                  <a:txBody>
                    <a:bodyPr/>
                    <a:lstStyle/>
                    <a:p>
                      <a:r>
                        <a:rPr lang="en-US" sz="1600" dirty="0" smtClean="0"/>
                        <a:t>AC – Access Control; AT – Security Awareness and Training; AU – Audit and Accountability; CA – Security Assessment and Authorization; CM – Configuration Management;</a:t>
                      </a:r>
                      <a:r>
                        <a:rPr lang="en-US" sz="1600" baseline="0" dirty="0" smtClean="0"/>
                        <a:t> CP – Configuration Planning; IA – Identification and Authentication; IR – Incident Response; MA – Maintenance; MP – Media Protection; PE – Physical and Environmental Protection; PL – Planning; PM – Program Management; PS – Personnel Security; RA – Risk Assessment; SA – System and Service Acquisition; SC – System and Communications Protection; SI – System and Information Integrity</a:t>
                      </a:r>
                      <a:endParaRPr lang="en-US" sz="1600" dirty="0"/>
                    </a:p>
                  </a:txBody>
                  <a:tcPr/>
                </a:tc>
                <a:extLst>
                  <a:ext uri="{0D108BD9-81ED-4DB2-BD59-A6C34878D82A}">
                    <a16:rowId xmlns:a16="http://schemas.microsoft.com/office/drawing/2014/main" val="1087875434"/>
                  </a:ext>
                </a:extLst>
              </a:tr>
              <a:tr h="460190">
                <a:tc>
                  <a:txBody>
                    <a:bodyPr/>
                    <a:lstStyle/>
                    <a:p>
                      <a:r>
                        <a:rPr lang="en-US" sz="1600" dirty="0" smtClean="0"/>
                        <a:t>Part 117.18 – Contractor</a:t>
                      </a:r>
                      <a:r>
                        <a:rPr lang="en-US" sz="1600" baseline="0" dirty="0" smtClean="0"/>
                        <a:t> Responsibilities</a:t>
                      </a:r>
                      <a:endParaRPr lang="en-US" sz="1600" dirty="0"/>
                    </a:p>
                  </a:txBody>
                  <a:tcPr/>
                </a:tc>
                <a:tc>
                  <a:txBody>
                    <a:bodyPr/>
                    <a:lstStyle/>
                    <a:p>
                      <a:r>
                        <a:rPr lang="en-US" sz="1600" dirty="0" smtClean="0"/>
                        <a:t>Certification, Information</a:t>
                      </a:r>
                      <a:r>
                        <a:rPr lang="en-US" sz="1600" baseline="0" dirty="0" smtClean="0"/>
                        <a:t> System Security Manager (ISSM) and Officer (ISSO), IS User</a:t>
                      </a:r>
                      <a:endParaRPr lang="en-US" sz="1600" dirty="0"/>
                    </a:p>
                  </a:txBody>
                  <a:tcPr/>
                </a:tc>
                <a:extLst>
                  <a:ext uri="{0D108BD9-81ED-4DB2-BD59-A6C34878D82A}">
                    <a16:rowId xmlns:a16="http://schemas.microsoft.com/office/drawing/2014/main" val="3642328064"/>
                  </a:ext>
                </a:extLst>
              </a:tr>
              <a:tr h="460190">
                <a:tc>
                  <a:txBody>
                    <a:bodyPr/>
                    <a:lstStyle/>
                    <a:p>
                      <a:r>
                        <a:rPr lang="en-US" sz="1600" dirty="0" smtClean="0"/>
                        <a:t>Part 117.18 – Information System Security Life-Cycle</a:t>
                      </a:r>
                      <a:endParaRPr lang="en-US" sz="1600" dirty="0"/>
                    </a:p>
                  </a:txBody>
                  <a:tcPr/>
                </a:tc>
                <a:tc>
                  <a:txBody>
                    <a:bodyPr/>
                    <a:lstStyle/>
                    <a:p>
                      <a:r>
                        <a:rPr lang="en-US" sz="1600" dirty="0" smtClean="0"/>
                        <a:t>Initial Development, Continuous Awareness, Risk</a:t>
                      </a:r>
                      <a:r>
                        <a:rPr lang="en-US" sz="1600" baseline="0" dirty="0" smtClean="0"/>
                        <a:t> Management Decisions, Reciprocity</a:t>
                      </a:r>
                      <a:endParaRPr lang="en-US" sz="1600" dirty="0"/>
                    </a:p>
                  </a:txBody>
                  <a:tcPr/>
                </a:tc>
                <a:extLst>
                  <a:ext uri="{0D108BD9-81ED-4DB2-BD59-A6C34878D82A}">
                    <a16:rowId xmlns:a16="http://schemas.microsoft.com/office/drawing/2014/main" val="2425729465"/>
                  </a:ext>
                </a:extLst>
              </a:tr>
              <a:tr h="460190">
                <a:tc>
                  <a:txBody>
                    <a:bodyPr/>
                    <a:lstStyle/>
                    <a:p>
                      <a:r>
                        <a:rPr lang="en-US" sz="1600" dirty="0" smtClean="0"/>
                        <a:t>Part 117.18 – Risk Management Framework</a:t>
                      </a:r>
                      <a:endParaRPr lang="en-US" sz="1600" dirty="0"/>
                    </a:p>
                  </a:txBody>
                  <a:tcPr/>
                </a:tc>
                <a:tc>
                  <a:txBody>
                    <a:bodyPr/>
                    <a:lstStyle/>
                    <a:p>
                      <a:r>
                        <a:rPr lang="en-US" sz="1600" dirty="0" smtClean="0"/>
                        <a:t>Prepare, Categorize,</a:t>
                      </a:r>
                      <a:r>
                        <a:rPr lang="en-US" sz="1600" baseline="0" dirty="0" smtClean="0"/>
                        <a:t> Select, Implement, Assess, Authorize, Monitor</a:t>
                      </a:r>
                      <a:endParaRPr lang="en-US" sz="1600" dirty="0"/>
                    </a:p>
                  </a:txBody>
                  <a:tcPr/>
                </a:tc>
                <a:extLst>
                  <a:ext uri="{0D108BD9-81ED-4DB2-BD59-A6C34878D82A}">
                    <a16:rowId xmlns:a16="http://schemas.microsoft.com/office/drawing/2014/main" val="753609602"/>
                  </a:ext>
                </a:extLst>
              </a:tr>
            </a:tbl>
          </a:graphicData>
        </a:graphic>
      </p:graphicFrame>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6"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404511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12</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Conclusion</a:t>
            </a:r>
            <a:endParaRPr lang="en-US" dirty="0"/>
          </a:p>
        </p:txBody>
      </p:sp>
      <p:sp>
        <p:nvSpPr>
          <p:cNvPr id="6" name="Rectangle 5"/>
          <p:cNvSpPr/>
          <p:nvPr/>
        </p:nvSpPr>
        <p:spPr>
          <a:xfrm>
            <a:off x="590204" y="1260651"/>
            <a:ext cx="7863840" cy="4770537"/>
          </a:xfrm>
          <a:prstGeom prst="rect">
            <a:avLst/>
          </a:prstGeom>
        </p:spPr>
        <p:txBody>
          <a:bodyPr wrap="square">
            <a:spAutoFit/>
          </a:bodyPr>
          <a:lstStyle/>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DAAPM v2.2 (and future versions) rule the roost in regards to guidance on “how to” achieve an ATO in NISP DIB</a:t>
            </a:r>
          </a:p>
          <a:p>
            <a:pPr marL="742950" lvl="1"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DCSA ISSPs are industry’s first line of defense in achieving success.  Communicate with these professionals to succeed in achieving an ATO and minimizing vulnerabilities (compliance)</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RMF is a risk-based approach to cybersecurity; ATO decisions are risk-based</a:t>
            </a:r>
          </a:p>
          <a:p>
            <a:pPr marL="285750" indent="-285750">
              <a:buFont typeface="Arial" panose="020B0604020202020204" pitchFamily="34" charset="0"/>
              <a:buChar cha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Compliance with 32 CFR Part 117 is mandatory and select RMF security controls walk-back to compliance items in 32 CFR Part 117</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err="1" smtClean="0">
                <a:latin typeface="Calibri" panose="020F0502020204030204" pitchFamily="34" charset="0"/>
                <a:ea typeface="Calibri" panose="020F0502020204030204" pitchFamily="34" charset="0"/>
                <a:cs typeface="Times New Roman" panose="02020603050405020304" pitchFamily="18" charset="0"/>
              </a:rPr>
              <a:t>DoDM</a:t>
            </a:r>
            <a:r>
              <a:rPr lang="en-US" sz="1600" dirty="0" smtClean="0">
                <a:latin typeface="Calibri" panose="020F0502020204030204" pitchFamily="34" charset="0"/>
                <a:ea typeface="Calibri" panose="020F0502020204030204" pitchFamily="34" charset="0"/>
                <a:cs typeface="Times New Roman" panose="02020603050405020304" pitchFamily="18" charset="0"/>
              </a:rPr>
              <a:t> 5220.32 Volume 1 is provided for situational awareness; know what the GCA expects of cleared industry!</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Team with your assigned ISSP for access to authoritative guidance and systems, and communicate, communicate, and communicate to smooth the ATO and compliance process</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224726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13</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References</a:t>
            </a:r>
            <a:endParaRPr lang="en-US" dirty="0"/>
          </a:p>
        </p:txBody>
      </p:sp>
      <p:sp>
        <p:nvSpPr>
          <p:cNvPr id="6" name="Rectangle 5"/>
          <p:cNvSpPr/>
          <p:nvPr/>
        </p:nvSpPr>
        <p:spPr>
          <a:xfrm>
            <a:off x="590204" y="1260651"/>
            <a:ext cx="7863840" cy="5262979"/>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National Institute of Technology and Standards (NIST) Special Publication (SP</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800-37r2 - Risk Management Framework (RMF) for Information Systems and Organizations:  A System Life Cycle Approach for Security and Privacy</a:t>
            </a:r>
          </a:p>
          <a:p>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NIST SP 800-53r4 - Assessing Security and Privacy Controls in Federal Information Systems and Organizations:  Building Effective Assessment Plans (and) r5 - Assessing Security and Privacy Controls in Information Systems and Organizations</a:t>
            </a:r>
          </a:p>
          <a:p>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NIST </a:t>
            </a:r>
            <a:r>
              <a:rPr lang="en-US" sz="1400" dirty="0">
                <a:latin typeface="Calibri" panose="020F0502020204030204" pitchFamily="34" charset="0"/>
                <a:ea typeface="Calibri" panose="020F0502020204030204" pitchFamily="34" charset="0"/>
                <a:cs typeface="Times New Roman" panose="02020603050405020304" pitchFamily="18" charset="0"/>
              </a:rPr>
              <a:t>SP 800-series:  </a:t>
            </a:r>
            <a:r>
              <a:rPr lang="en-US" sz="1400" dirty="0">
                <a:latin typeface="Calibri" panose="020F0502020204030204" pitchFamily="34" charset="0"/>
                <a:ea typeface="Calibri" panose="020F0502020204030204" pitchFamily="34" charset="0"/>
                <a:cs typeface="Times New Roman" panose="02020603050405020304" pitchFamily="18" charset="0"/>
                <a:hlinkClick r:id="rId2"/>
              </a:rPr>
              <a:t>https://</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2"/>
              </a:rPr>
              <a:t>csrc.nist.gov/publications/sp</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32 CFR Part 117, NISPOM - </a:t>
            </a:r>
            <a:r>
              <a:rPr lang="en-US" sz="1400" dirty="0">
                <a:latin typeface="Calibri" panose="020F0502020204030204" pitchFamily="34" charset="0"/>
                <a:ea typeface="Calibri" panose="020F0502020204030204" pitchFamily="34" charset="0"/>
                <a:cs typeface="Times New Roman" panose="02020603050405020304" pitchFamily="18" charset="0"/>
                <a:hlinkClick r:id="rId3"/>
              </a:rPr>
              <a:t>https://www.dcsa.mil/mc/isd/NISPOM-Rule</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3"/>
              </a:rPr>
              <a:t>/</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err="1" smtClean="0">
                <a:latin typeface="Calibri" panose="020F0502020204030204" pitchFamily="34" charset="0"/>
                <a:ea typeface="Calibri" panose="020F0502020204030204" pitchFamily="34" charset="0"/>
                <a:cs typeface="Times New Roman" panose="02020603050405020304" pitchFamily="18" charset="0"/>
              </a:rPr>
              <a:t>DoDM</a:t>
            </a:r>
            <a:r>
              <a:rPr lang="en-US" sz="1400" dirty="0" smtClean="0">
                <a:latin typeface="Calibri" panose="020F0502020204030204" pitchFamily="34" charset="0"/>
                <a:ea typeface="Calibri" panose="020F0502020204030204" pitchFamily="34" charset="0"/>
                <a:cs typeface="Times New Roman" panose="02020603050405020304" pitchFamily="18" charset="0"/>
              </a:rPr>
              <a:t> 5220.32, Vol 1 - NISPOM:  Industrial Security Procedures for Government Activities </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4"/>
              </a:rPr>
              <a:t>https</a:t>
            </a:r>
            <a:r>
              <a:rPr lang="en-US" sz="1400" dirty="0">
                <a:latin typeface="Calibri" panose="020F0502020204030204" pitchFamily="34" charset="0"/>
                <a:ea typeface="Calibri" panose="020F0502020204030204" pitchFamily="34" charset="0"/>
                <a:cs typeface="Times New Roman" panose="02020603050405020304" pitchFamily="18" charset="0"/>
                <a:hlinkClick r:id="rId4"/>
              </a:rPr>
              <a:t>://</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4"/>
              </a:rPr>
              <a:t>www.esd.whs.mil/Portals/54/Documents/DD/issuances/dodm/522032v1.PDF?ver=1BFNVqOKXaqdXcO618H-yg%3D%3D</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DCSA Assessment and Authorization Process Manual v2.2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Available to cleared contractors processing classified information under the cognizance of DCSA</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CNSSI 1253 – Security Categorization and Control Selection for National Security </a:t>
            </a:r>
            <a:r>
              <a:rPr lang="en-US" sz="1400" dirty="0">
                <a:latin typeface="Calibri" panose="020F0502020204030204" pitchFamily="34" charset="0"/>
                <a:ea typeface="Calibri" panose="020F0502020204030204" pitchFamily="34" charset="0"/>
                <a:cs typeface="Times New Roman" panose="02020603050405020304" pitchFamily="18" charset="0"/>
              </a:rPr>
              <a:t>Systems - </a:t>
            </a:r>
            <a:r>
              <a:rPr lang="en-US" sz="1400" dirty="0">
                <a:latin typeface="Calibri" panose="020F0502020204030204" pitchFamily="34" charset="0"/>
                <a:ea typeface="Calibri" panose="020F0502020204030204" pitchFamily="34" charset="0"/>
                <a:cs typeface="Times New Roman" panose="02020603050405020304" pitchFamily="18" charset="0"/>
                <a:hlinkClick r:id="rId5"/>
              </a:rPr>
              <a:t>https://</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5"/>
              </a:rPr>
              <a:t>www.cnss.gov/CNSS/issuances/Instructions.cfm</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CNSSD 504 – Directive on Protecting National Security Systems from </a:t>
            </a:r>
            <a:r>
              <a:rPr lang="en-US" sz="1400" dirty="0">
                <a:latin typeface="Calibri" panose="020F0502020204030204" pitchFamily="34" charset="0"/>
                <a:ea typeface="Calibri" panose="020F0502020204030204" pitchFamily="34" charset="0"/>
                <a:cs typeface="Times New Roman" panose="02020603050405020304" pitchFamily="18" charset="0"/>
              </a:rPr>
              <a:t>Insider Threat </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hlinkClick r:id="rId6"/>
              </a:rPr>
              <a:t>https://</a:t>
            </a:r>
            <a:r>
              <a:rPr lang="en-US" sz="1400" dirty="0" smtClean="0">
                <a:latin typeface="Calibri" panose="020F0502020204030204" pitchFamily="34" charset="0"/>
                <a:ea typeface="Calibri" panose="020F0502020204030204" pitchFamily="34" charset="0"/>
                <a:cs typeface="Times New Roman" panose="02020603050405020304" pitchFamily="18" charset="0"/>
                <a:hlinkClick r:id="rId6"/>
              </a:rPr>
              <a:t>www.cnss.gov/CNSS/issuances/Directives.cfm</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38013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14</a:t>
            </a:fld>
            <a:endParaRPr lang="en-US" dirty="0"/>
          </a:p>
        </p:txBody>
      </p:sp>
      <p:sp>
        <p:nvSpPr>
          <p:cNvPr id="6" name="Rectangle 5"/>
          <p:cNvSpPr/>
          <p:nvPr/>
        </p:nvSpPr>
        <p:spPr>
          <a:xfrm>
            <a:off x="224444" y="2025422"/>
            <a:ext cx="7863840" cy="1323439"/>
          </a:xfrm>
          <a:prstGeom prst="rect">
            <a:avLst/>
          </a:prstGeom>
        </p:spPr>
        <p:txBody>
          <a:bodyPr wrap="square">
            <a:spAutoFit/>
          </a:bodyPr>
          <a:lstStyle/>
          <a:p>
            <a:pPr lvl="1" algn="ctr"/>
            <a:r>
              <a:rPr lang="en-US" sz="4400" dirty="0" smtClean="0">
                <a:latin typeface="Calibri" panose="020F0502020204030204" pitchFamily="34" charset="0"/>
                <a:ea typeface="Calibri" panose="020F0502020204030204" pitchFamily="34" charset="0"/>
                <a:cs typeface="Times New Roman" panose="02020603050405020304" pitchFamily="18" charset="0"/>
              </a:rPr>
              <a:t>QUESTIONS?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5"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338445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2</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Agenda</a:t>
            </a:r>
            <a:endParaRPr lang="en-US" dirty="0"/>
          </a:p>
        </p:txBody>
      </p:sp>
      <p:sp>
        <p:nvSpPr>
          <p:cNvPr id="6" name="Rectangle 5"/>
          <p:cNvSpPr/>
          <p:nvPr/>
        </p:nvSpPr>
        <p:spPr>
          <a:xfrm>
            <a:off x="339633" y="1260651"/>
            <a:ext cx="8482149" cy="5940088"/>
          </a:xfrm>
          <a:prstGeom prst="rect">
            <a:avLst/>
          </a:prstGeom>
        </p:spPr>
        <p:txBody>
          <a:bodyPr wrap="square">
            <a:spAutoFit/>
          </a:bodyPr>
          <a:lstStyle/>
          <a:p>
            <a:pPr marL="342900" indent="-342900">
              <a:buFont typeface="Arial" panose="020B0604020202020204" pitchFamily="34" charset="0"/>
              <a:buChar char="•"/>
            </a:pPr>
            <a:r>
              <a:rPr lang="en-US" sz="2000" dirty="0" smtClean="0"/>
              <a:t>Abstract</a:t>
            </a:r>
          </a:p>
          <a:p>
            <a:pPr marL="342900" indent="-342900">
              <a:buFont typeface="Arial" panose="020B0604020202020204" pitchFamily="34" charset="0"/>
              <a:buChar char="•"/>
            </a:pPr>
            <a:r>
              <a:rPr lang="en-US" sz="2000" dirty="0" smtClean="0"/>
              <a:t>Meet Us!</a:t>
            </a:r>
          </a:p>
          <a:p>
            <a:pPr marL="800100" lvl="1" indent="-342900">
              <a:buFont typeface="Arial" panose="020B0604020202020204" pitchFamily="34" charset="0"/>
              <a:buChar char="•"/>
            </a:pPr>
            <a:r>
              <a:rPr lang="en-US" sz="2000" dirty="0" smtClean="0"/>
              <a:t>DCSA NAO Office</a:t>
            </a:r>
          </a:p>
          <a:p>
            <a:pPr marL="800100" lvl="1" indent="-342900">
              <a:buFont typeface="Arial" panose="020B0604020202020204" pitchFamily="34" charset="0"/>
              <a:buChar char="•"/>
            </a:pPr>
            <a:r>
              <a:rPr lang="en-US" sz="2000" dirty="0" smtClean="0"/>
              <a:t>DCSA RAO and Staff</a:t>
            </a:r>
          </a:p>
          <a:p>
            <a:pPr marL="342900" indent="-342900">
              <a:buFont typeface="Arial" panose="020B0604020202020204" pitchFamily="34" charset="0"/>
              <a:buChar char="•"/>
            </a:pPr>
            <a:r>
              <a:rPr lang="en-US" sz="2000" dirty="0" smtClean="0"/>
              <a:t>Cybersecurity Tool Set</a:t>
            </a:r>
          </a:p>
          <a:p>
            <a:pPr marL="342900" indent="-342900">
              <a:buFont typeface="Arial" panose="020B0604020202020204" pitchFamily="34" charset="0"/>
              <a:buChar char="•"/>
            </a:pPr>
            <a:r>
              <a:rPr lang="en-US" sz="2000" dirty="0" smtClean="0"/>
              <a:t>NISP RMF Implementation</a:t>
            </a:r>
          </a:p>
          <a:p>
            <a:pPr marL="342900" indent="-342900">
              <a:buFont typeface="Arial" panose="020B0604020202020204" pitchFamily="34" charset="0"/>
              <a:buChar char="•"/>
            </a:pPr>
            <a:r>
              <a:rPr lang="en-US" sz="2000" dirty="0" smtClean="0"/>
              <a:t>Regional RMF Workload</a:t>
            </a:r>
          </a:p>
          <a:p>
            <a:pPr marL="342900" indent="-342900">
              <a:buFont typeface="Arial" panose="020B0604020202020204" pitchFamily="34" charset="0"/>
              <a:buChar char="•"/>
            </a:pPr>
            <a:r>
              <a:rPr lang="en-US" sz="2000" dirty="0" smtClean="0"/>
              <a:t>Cyber Risk</a:t>
            </a:r>
          </a:p>
          <a:p>
            <a:pPr marL="342900" indent="-342900">
              <a:buFont typeface="Arial" panose="020B0604020202020204" pitchFamily="34" charset="0"/>
              <a:buChar char="•"/>
            </a:pPr>
            <a:r>
              <a:rPr lang="en-US" sz="2000" dirty="0" smtClean="0"/>
              <a:t>Cyber Compliance</a:t>
            </a:r>
          </a:p>
          <a:p>
            <a:pPr marL="342900" indent="-342900">
              <a:buFont typeface="Arial" panose="020B0604020202020204" pitchFamily="34" charset="0"/>
              <a:buChar char="•"/>
            </a:pPr>
            <a:r>
              <a:rPr lang="en-US" sz="2000" dirty="0" smtClean="0"/>
              <a:t>Contrast Cyber Risk and Cyber Compliance</a:t>
            </a:r>
          </a:p>
          <a:p>
            <a:pPr marL="342900" indent="-342900">
              <a:buFont typeface="Arial" panose="020B0604020202020204" pitchFamily="34" charset="0"/>
              <a:buChar char="•"/>
            </a:pPr>
            <a:r>
              <a:rPr lang="en-US" sz="2000" dirty="0" smtClean="0"/>
              <a:t>Conclusion</a:t>
            </a:r>
          </a:p>
          <a:p>
            <a:pPr marL="342900" indent="-342900">
              <a:buFont typeface="Arial" panose="020B0604020202020204" pitchFamily="34" charset="0"/>
              <a:buChar char="•"/>
            </a:pPr>
            <a:r>
              <a:rPr lang="en-US" sz="2000" dirty="0" smtClean="0"/>
              <a:t>References</a:t>
            </a:r>
          </a:p>
          <a:p>
            <a:pPr marL="342900" indent="-342900">
              <a:buFont typeface="Arial" panose="020B0604020202020204" pitchFamily="34" charset="0"/>
              <a:buChar char="•"/>
            </a:pPr>
            <a:r>
              <a:rPr lang="en-US" sz="2000" dirty="0" smtClean="0"/>
              <a:t>Questions and Discussion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422773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3</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Abstract</a:t>
            </a:r>
            <a:endParaRPr lang="en-US" dirty="0"/>
          </a:p>
        </p:txBody>
      </p:sp>
      <p:sp>
        <p:nvSpPr>
          <p:cNvPr id="6" name="Rectangle 5"/>
          <p:cNvSpPr/>
          <p:nvPr/>
        </p:nvSpPr>
        <p:spPr>
          <a:xfrm>
            <a:off x="590204" y="1260651"/>
            <a:ext cx="7863840" cy="5047536"/>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Risk Management Framework (RMF) is a risk-based approach to cybersecurity.  Authorization to Operate decisions are based on residual risk and Authorizing Official (AO) risk appetite.  Operational need is considered with push note from Government Contracting Agent (GCA).  </a:t>
            </a:r>
          </a:p>
          <a:p>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32 CFR Part 117 is law; compliance is mandatory.  Part 117.18 directs compliance with Information System Security.  </a:t>
            </a:r>
          </a:p>
          <a:p>
            <a:pPr marL="285750"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err="1">
                <a:latin typeface="Calibri" panose="020F0502020204030204" pitchFamily="34" charset="0"/>
                <a:ea typeface="Calibri" panose="020F0502020204030204" pitchFamily="34" charset="0"/>
                <a:cs typeface="Times New Roman" panose="02020603050405020304" pitchFamily="18" charset="0"/>
              </a:rPr>
              <a:t>DoDM</a:t>
            </a:r>
            <a:r>
              <a:rPr lang="en-US" sz="1400" dirty="0">
                <a:latin typeface="Calibri" panose="020F0502020204030204" pitchFamily="34" charset="0"/>
                <a:ea typeface="Calibri" panose="020F0502020204030204" pitchFamily="34" charset="0"/>
                <a:cs typeface="Times New Roman" panose="02020603050405020304" pitchFamily="18" charset="0"/>
              </a:rPr>
              <a:t> 5220.32 Volume 1 is </a:t>
            </a:r>
            <a:r>
              <a:rPr lang="en-US" sz="1400" dirty="0" smtClean="0">
                <a:latin typeface="Calibri" panose="020F0502020204030204" pitchFamily="34" charset="0"/>
                <a:ea typeface="Calibri" panose="020F0502020204030204" pitchFamily="34" charset="0"/>
                <a:cs typeface="Times New Roman" panose="02020603050405020304" pitchFamily="18" charset="0"/>
              </a:rPr>
              <a:t>informational to industry and “</a:t>
            </a:r>
            <a:r>
              <a:rPr lang="en-US" sz="1400" dirty="0">
                <a:latin typeface="Calibri" panose="020F0502020204030204" pitchFamily="34" charset="0"/>
                <a:ea typeface="Calibri" panose="020F0502020204030204" pitchFamily="34" charset="0"/>
                <a:cs typeface="Times New Roman" panose="02020603050405020304" pitchFamily="18" charset="0"/>
              </a:rPr>
              <a:t>implements policy, assigns responsibilities, establishes requirements, and provides procedures, consistent with Executive Order (E.O.) 12829, </a:t>
            </a:r>
            <a:r>
              <a:rPr lang="en-US" sz="1400" dirty="0" smtClean="0">
                <a:latin typeface="Calibri" panose="020F0502020204030204" pitchFamily="34" charset="0"/>
                <a:ea typeface="Calibri" panose="020F0502020204030204" pitchFamily="34" charset="0"/>
                <a:cs typeface="Times New Roman" panose="02020603050405020304" pitchFamily="18" charset="0"/>
              </a:rPr>
              <a:t>(Manual </a:t>
            </a:r>
            <a:r>
              <a:rPr lang="en-US" sz="1400" dirty="0" smtClean="0">
                <a:latin typeface="Calibri" panose="020F0502020204030204" pitchFamily="34" charset="0"/>
                <a:ea typeface="Calibri" panose="020F0502020204030204" pitchFamily="34" charset="0"/>
                <a:cs typeface="Times New Roman" panose="02020603050405020304" pitchFamily="18" charset="0"/>
              </a:rPr>
              <a:t>5220.32 Volume </a:t>
            </a:r>
            <a:r>
              <a:rPr lang="en-US" sz="1400" dirty="0" smtClean="0">
                <a:latin typeface="Calibri" panose="020F0502020204030204" pitchFamily="34" charset="0"/>
                <a:ea typeface="Calibri" panose="020F0502020204030204" pitchFamily="34" charset="0"/>
                <a:cs typeface="Times New Roman" panose="02020603050405020304" pitchFamily="18" charset="0"/>
              </a:rPr>
              <a:t>1), </a:t>
            </a:r>
            <a:r>
              <a:rPr lang="en-US" sz="1400" dirty="0">
                <a:latin typeface="Calibri" panose="020F0502020204030204" pitchFamily="34" charset="0"/>
                <a:ea typeface="Calibri" panose="020F0502020204030204" pitchFamily="34" charset="0"/>
                <a:cs typeface="Times New Roman" panose="02020603050405020304" pitchFamily="18" charset="0"/>
              </a:rPr>
              <a:t>and E.O. 10865, for the protection of classified information that is disclosed to, or developed by contractors, licensees, and grantees (referred to in this manual as contractors) of the U.S. Government (USG</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RMF security controls are implemented in accordance with RMF implementation guidance as outlined in NIST SP 800-53r4</a:t>
            </a:r>
          </a:p>
          <a:p>
            <a:pPr marL="742950" lvl="1"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Non-compliance with an RMF security control will drive a Plans of Action and Milestone (POAM) document and determination of residual risk</a:t>
            </a:r>
          </a:p>
          <a:p>
            <a:pPr marL="742950" lvl="1" indent="-285750">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If the non-compliant control references a compliance item in 32 CFR Part 117, then that finding becomes an administrative finding or vulnerability</a:t>
            </a:r>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74625" lvl="1" indent="-174625" algn="just">
              <a:buFont typeface="Arial" panose="020B060402020202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  Team work makes the dream work!  DCSA ISSPs work together with Contractor ISSMs to ensure a </a:t>
            </a:r>
          </a:p>
          <a:p>
            <a:pPr marL="0" lvl="1" algn="just"/>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complete and accurate site picture and enable a risk-based Authorization to Operate decision.  Also</a:t>
            </a:r>
          </a:p>
          <a:p>
            <a:pPr marL="0" lvl="1" algn="just"/>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      responsible for security oversight during security reviews and onsite assessments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149332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4</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The DCSA Cybersecurity Team – NAO Office</a:t>
            </a:r>
            <a:endParaRPr lang="en-US" dirty="0"/>
          </a:p>
        </p:txBody>
      </p:sp>
      <p:sp>
        <p:nvSpPr>
          <p:cNvPr id="6" name="Rectangle 5"/>
          <p:cNvSpPr/>
          <p:nvPr/>
        </p:nvSpPr>
        <p:spPr>
          <a:xfrm>
            <a:off x="339633" y="1260651"/>
            <a:ext cx="8482149" cy="4401205"/>
          </a:xfrm>
          <a:prstGeom prst="rect">
            <a:avLst/>
          </a:prstGeom>
        </p:spPr>
        <p:txBody>
          <a:bodyPr wrap="square">
            <a:spAutoFit/>
          </a:bodyPr>
          <a:lstStyle/>
          <a:p>
            <a:pPr marL="342900" indent="-342900">
              <a:buFont typeface="Arial" panose="020B0604020202020204" pitchFamily="34" charset="0"/>
              <a:buChar char="•"/>
            </a:pPr>
            <a:r>
              <a:rPr lang="en-US" sz="2000" dirty="0"/>
              <a:t>National Industrial Security Program (NISP) Authorization Office (NAO) </a:t>
            </a:r>
          </a:p>
          <a:p>
            <a:pPr marL="800100" lvl="1" indent="-342900">
              <a:buFont typeface="Arial" panose="020B0604020202020204" pitchFamily="34" charset="0"/>
              <a:buChar char="•"/>
            </a:pPr>
            <a:r>
              <a:rPr lang="en-US" sz="2000" dirty="0"/>
              <a:t>Responsible for execution of NISP Risk Management Framework (RMF) </a:t>
            </a:r>
          </a:p>
          <a:p>
            <a:pPr marL="1257300" lvl="2" indent="-342900">
              <a:buFont typeface="Arial" panose="020B0604020202020204" pitchFamily="34" charset="0"/>
              <a:buChar char="•"/>
            </a:pPr>
            <a:r>
              <a:rPr lang="en-US" sz="2000" dirty="0"/>
              <a:t>DCSA Assessment &amp; Authorization Process Manual (DAAPM)</a:t>
            </a:r>
          </a:p>
          <a:p>
            <a:pPr marL="1257300" lvl="2" indent="-342900">
              <a:buFont typeface="Arial" panose="020B0604020202020204" pitchFamily="34" charset="0"/>
              <a:buChar char="•"/>
            </a:pPr>
            <a:r>
              <a:rPr lang="en-US" sz="2000" dirty="0"/>
              <a:t>NISP Connection Process Guide </a:t>
            </a:r>
            <a:r>
              <a:rPr lang="en-US" sz="2000" dirty="0" smtClean="0"/>
              <a:t>(in draft</a:t>
            </a:r>
            <a:r>
              <a:rPr lang="en-US" sz="2000" dirty="0"/>
              <a:t>)</a:t>
            </a:r>
          </a:p>
          <a:p>
            <a:pPr marL="1257300" lvl="2" indent="-342900">
              <a:buFont typeface="Arial" panose="020B0604020202020204" pitchFamily="34" charset="0"/>
              <a:buChar char="•"/>
            </a:pPr>
            <a:r>
              <a:rPr lang="en-US" sz="2000" dirty="0"/>
              <a:t>Internal Security Operating Manuals – Internal Instruction</a:t>
            </a:r>
          </a:p>
          <a:p>
            <a:pPr marL="1257300" lvl="2" indent="-342900">
              <a:buFont typeface="Arial" panose="020B0604020202020204" pitchFamily="34" charset="0"/>
              <a:buChar char="•"/>
            </a:pPr>
            <a:r>
              <a:rPr lang="en-US" sz="2000" dirty="0"/>
              <a:t>Quality Assurance &amp; Consistency</a:t>
            </a:r>
          </a:p>
          <a:p>
            <a:pPr marL="1257300" lvl="2" indent="-342900">
              <a:buFont typeface="Arial" panose="020B0604020202020204" pitchFamily="34" charset="0"/>
              <a:buChar char="•"/>
            </a:pPr>
            <a:r>
              <a:rPr lang="en-US" sz="2000" dirty="0"/>
              <a:t>Field support, policy interpretation and guidance</a:t>
            </a:r>
          </a:p>
          <a:p>
            <a:pPr marL="1257300" lvl="2" indent="-342900">
              <a:buFont typeface="Arial" panose="020B0604020202020204" pitchFamily="34" charset="0"/>
              <a:buChar char="•"/>
            </a:pPr>
            <a:r>
              <a:rPr lang="en-US" sz="2000" dirty="0"/>
              <a:t>Interconnection Agreements, Memorandum of Understanding (MOU/MOA) </a:t>
            </a:r>
          </a:p>
          <a:p>
            <a:pPr marL="1257300" lvl="2" indent="-342900">
              <a:buFont typeface="Arial" panose="020B0604020202020204" pitchFamily="34" charset="0"/>
              <a:buChar char="•"/>
            </a:pPr>
            <a:r>
              <a:rPr lang="en-US" sz="2000" dirty="0"/>
              <a:t>Army SAP oversight</a:t>
            </a:r>
          </a:p>
          <a:p>
            <a:pPr marL="800100" lvl="1" indent="-342900">
              <a:buFont typeface="Arial" panose="020B0604020202020204" pitchFamily="34" charset="0"/>
              <a:buChar char="•"/>
            </a:pPr>
            <a:r>
              <a:rPr lang="en-US" sz="2000" dirty="0"/>
              <a:t>NISP Enterprise Mission Assurance Support Service (</a:t>
            </a:r>
            <a:r>
              <a:rPr lang="en-US" sz="2000" dirty="0" err="1"/>
              <a:t>eMASS</a:t>
            </a:r>
            <a:r>
              <a:rPr lang="en-US" sz="2000" dirty="0"/>
              <a:t>)</a:t>
            </a:r>
          </a:p>
          <a:p>
            <a:pPr marL="800100" lvl="1" indent="-342900">
              <a:buFont typeface="Arial" panose="020B0604020202020204" pitchFamily="34" charset="0"/>
              <a:buChar char="•"/>
            </a:pPr>
            <a:r>
              <a:rPr lang="en-US" sz="2000" dirty="0"/>
              <a:t>NISP Assessment &amp; Authorization Metrics </a:t>
            </a:r>
          </a:p>
          <a:p>
            <a:pPr marL="800100" lvl="1" indent="-342900">
              <a:buFont typeface="Arial" panose="020B0604020202020204" pitchFamily="34" charset="0"/>
              <a:buChar char="•"/>
            </a:pPr>
            <a:r>
              <a:rPr lang="en-US" sz="2000" dirty="0"/>
              <a:t>DCSA Command Cyber Readiness Program (CCRI) </a:t>
            </a:r>
          </a:p>
          <a:p>
            <a:pPr marL="800100" lvl="1" indent="-342900">
              <a:buFont typeface="Arial" panose="020B0604020202020204" pitchFamily="34" charset="0"/>
              <a:buChar char="•"/>
            </a:pPr>
            <a:r>
              <a:rPr lang="en-US" sz="2000" dirty="0"/>
              <a:t>Government &amp; Industry stakeholder engagements </a:t>
            </a: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66981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5</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The DCSA Cybersecurity Team – RAO &amp; Staff</a:t>
            </a:r>
            <a:endParaRPr lang="en-US" dirty="0"/>
          </a:p>
        </p:txBody>
      </p:sp>
      <p:sp>
        <p:nvSpPr>
          <p:cNvPr id="6" name="Rectangle 5"/>
          <p:cNvSpPr/>
          <p:nvPr/>
        </p:nvSpPr>
        <p:spPr>
          <a:xfrm>
            <a:off x="339633" y="1260651"/>
            <a:ext cx="8482149" cy="4801314"/>
          </a:xfrm>
          <a:prstGeom prst="rect">
            <a:avLst/>
          </a:prstGeom>
        </p:spPr>
        <p:txBody>
          <a:bodyPr wrap="square">
            <a:spAutoFit/>
          </a:bodyPr>
          <a:lstStyle/>
          <a:p>
            <a:pPr marL="285750" indent="-285750">
              <a:buFont typeface="Arial" panose="020B0604020202020204" pitchFamily="34" charset="0"/>
              <a:buChar char="•"/>
            </a:pPr>
            <a:r>
              <a:rPr lang="en-US" dirty="0" smtClean="0"/>
              <a:t>Regional </a:t>
            </a:r>
            <a:r>
              <a:rPr lang="en-US" dirty="0"/>
              <a:t>Authorizing Officials (</a:t>
            </a:r>
            <a:r>
              <a:rPr lang="en-US" dirty="0" smtClean="0"/>
              <a:t>AO) - direct </a:t>
            </a:r>
            <a:r>
              <a:rPr lang="en-US" dirty="0"/>
              <a:t>report to Regional </a:t>
            </a:r>
            <a:r>
              <a:rPr lang="en-US" dirty="0" smtClean="0"/>
              <a:t>Directors; appointed </a:t>
            </a:r>
            <a:r>
              <a:rPr lang="en-US" dirty="0"/>
              <a:t>officials responsible for </a:t>
            </a:r>
            <a:r>
              <a:rPr lang="en-US" dirty="0" smtClean="0"/>
              <a:t>authorization of NISP </a:t>
            </a:r>
            <a:r>
              <a:rPr lang="en-US" dirty="0"/>
              <a:t>classified systems</a:t>
            </a:r>
          </a:p>
          <a:p>
            <a:pPr marL="285750" indent="-285750">
              <a:buFont typeface="Arial" panose="020B0604020202020204" pitchFamily="34" charset="0"/>
              <a:buChar char="•"/>
            </a:pPr>
            <a:r>
              <a:rPr lang="en-US" dirty="0"/>
              <a:t>Supervisory Team Leads (TL) </a:t>
            </a:r>
            <a:r>
              <a:rPr lang="en-US" dirty="0" smtClean="0"/>
              <a:t>direct </a:t>
            </a:r>
            <a:r>
              <a:rPr lang="en-US" dirty="0"/>
              <a:t>report to Regional </a:t>
            </a:r>
            <a:r>
              <a:rPr lang="en-US" dirty="0" smtClean="0"/>
              <a:t>AO; manage respective ISSP workload; Quality Assurance on ATO packages</a:t>
            </a:r>
            <a:endParaRPr lang="en-US" dirty="0"/>
          </a:p>
          <a:p>
            <a:pPr marL="285750" indent="-285750">
              <a:buFont typeface="Arial" panose="020B0604020202020204" pitchFamily="34" charset="0"/>
              <a:buChar char="•"/>
            </a:pPr>
            <a:r>
              <a:rPr lang="en-US" dirty="0" smtClean="0"/>
              <a:t>Cyber Team Leads </a:t>
            </a:r>
            <a:r>
              <a:rPr lang="en-US" dirty="0"/>
              <a:t>(5)</a:t>
            </a:r>
          </a:p>
          <a:p>
            <a:pPr marL="742950" lvl="1" indent="-285750">
              <a:buFont typeface="Arial" panose="020B0604020202020204" pitchFamily="34" charset="0"/>
              <a:buChar char="•"/>
            </a:pPr>
            <a:r>
              <a:rPr lang="en-US" dirty="0"/>
              <a:t>Lead </a:t>
            </a:r>
            <a:r>
              <a:rPr lang="en-US" dirty="0" smtClean="0"/>
              <a:t>Command Cyber Readiness Inspections (CCRIs)</a:t>
            </a:r>
            <a:endParaRPr lang="en-US" dirty="0"/>
          </a:p>
          <a:p>
            <a:pPr marL="742950" lvl="1" indent="-285750">
              <a:buFont typeface="Arial" panose="020B0604020202020204" pitchFamily="34" charset="0"/>
              <a:buChar char="•"/>
            </a:pPr>
            <a:r>
              <a:rPr lang="en-US" dirty="0"/>
              <a:t>Cybersecurity </a:t>
            </a:r>
            <a:r>
              <a:rPr lang="en-US" dirty="0" smtClean="0"/>
              <a:t>SME</a:t>
            </a:r>
            <a:endParaRPr lang="en-US" dirty="0"/>
          </a:p>
          <a:p>
            <a:pPr marL="285750" indent="-285750">
              <a:buFont typeface="Arial" panose="020B0604020202020204" pitchFamily="34" charset="0"/>
              <a:buChar char="•"/>
            </a:pPr>
            <a:r>
              <a:rPr lang="en-US" dirty="0"/>
              <a:t>Information System Security Professionals (</a:t>
            </a:r>
            <a:r>
              <a:rPr lang="en-US" dirty="0" smtClean="0"/>
              <a:t>ISSP)</a:t>
            </a:r>
            <a:endParaRPr lang="en-US" dirty="0"/>
          </a:p>
          <a:p>
            <a:pPr marL="742950" lvl="1" indent="-285750">
              <a:buFont typeface="Arial" panose="020B0604020202020204" pitchFamily="34" charset="0"/>
              <a:buChar char="•"/>
            </a:pPr>
            <a:r>
              <a:rPr lang="en-US" dirty="0"/>
              <a:t>RMF Security Control </a:t>
            </a:r>
            <a:r>
              <a:rPr lang="en-US" dirty="0" smtClean="0"/>
              <a:t>Assessors </a:t>
            </a:r>
            <a:r>
              <a:rPr lang="en-US" dirty="0"/>
              <a:t>(</a:t>
            </a:r>
            <a:r>
              <a:rPr lang="en-US" dirty="0" smtClean="0"/>
              <a:t>SCAs)</a:t>
            </a:r>
            <a:endParaRPr lang="en-US" dirty="0"/>
          </a:p>
          <a:p>
            <a:pPr marL="742950" lvl="1" indent="-285750">
              <a:buFont typeface="Arial" panose="020B0604020202020204" pitchFamily="34" charset="0"/>
              <a:buChar char="•"/>
            </a:pPr>
            <a:r>
              <a:rPr lang="en-US" dirty="0"/>
              <a:t>Security Reviews </a:t>
            </a:r>
            <a:endParaRPr lang="en-US" dirty="0" smtClean="0"/>
          </a:p>
          <a:p>
            <a:pPr marL="742950" lvl="1" indent="-285750">
              <a:buFont typeface="Arial" panose="020B0604020202020204" pitchFamily="34" charset="0"/>
              <a:buChar char="•"/>
            </a:pPr>
            <a:r>
              <a:rPr lang="en-US" dirty="0" smtClean="0"/>
              <a:t>Onsite Assessments</a:t>
            </a:r>
            <a:endParaRPr lang="en-US" dirty="0"/>
          </a:p>
          <a:p>
            <a:pPr marL="742950" lvl="1" indent="-285750">
              <a:buFont typeface="Arial" panose="020B0604020202020204" pitchFamily="34" charset="0"/>
              <a:buChar char="•"/>
            </a:pPr>
            <a:r>
              <a:rPr lang="en-US" dirty="0"/>
              <a:t>Administrative Inquiries (AI) – i.e. classified data spills</a:t>
            </a:r>
          </a:p>
          <a:p>
            <a:pPr marL="742950" lvl="1" indent="-285750">
              <a:buFont typeface="Arial" panose="020B0604020202020204" pitchFamily="34" charset="0"/>
              <a:buChar char="•"/>
            </a:pPr>
            <a:r>
              <a:rPr lang="en-US" dirty="0"/>
              <a:t>Command Cyber Readiness Inspection (CCRI) Certified Technical Reviewers (Network, Operating System, End Point Security, Insider Threat, Vulnerability Scanning)</a:t>
            </a:r>
          </a:p>
          <a:p>
            <a:pPr marL="742950" lvl="1" indent="-285750">
              <a:buFont typeface="Arial" panose="020B0604020202020204" pitchFamily="34" charset="0"/>
              <a:buChar char="•"/>
            </a:pPr>
            <a:r>
              <a:rPr lang="en-US" dirty="0"/>
              <a:t>Electronic Communication Plan (ECP); FOCI Mitigation</a:t>
            </a:r>
          </a:p>
          <a:p>
            <a:pPr marL="742950" lvl="1" indent="-285750">
              <a:buFont typeface="Arial" panose="020B0604020202020204" pitchFamily="34" charset="0"/>
              <a:buChar char="•"/>
            </a:pPr>
            <a:r>
              <a:rPr lang="en-US" dirty="0"/>
              <a:t>Stakeholder Engagement (local working groups, training, guidance)</a:t>
            </a: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241272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6</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Cybersecurity Tool Set</a:t>
            </a:r>
            <a:endParaRPr lang="en-US"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985014"/>
            <a:ext cx="4836733" cy="258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54" y="3570514"/>
            <a:ext cx="2555233" cy="33050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010" y="1084811"/>
            <a:ext cx="2767861" cy="3584280"/>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79865" y="4124408"/>
            <a:ext cx="4835485" cy="2597070"/>
          </a:xfrm>
          <a:prstGeom prst="rect">
            <a:avLst/>
          </a:prstGeom>
        </p:spPr>
      </p:pic>
      <p:sp>
        <p:nvSpPr>
          <p:cNvPr id="9"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10"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282367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B4935736-6DC4-47F4-9AC4-BE352C6182E9}" type="slidenum">
              <a:rPr lang="en-US" smtClean="0"/>
              <a:t>7</a:t>
            </a:fld>
            <a:endParaRPr lang="en-US" dirty="0"/>
          </a:p>
        </p:txBody>
      </p:sp>
      <p:sp>
        <p:nvSpPr>
          <p:cNvPr id="7" name="Title 6"/>
          <p:cNvSpPr>
            <a:spLocks noGrp="1"/>
          </p:cNvSpPr>
          <p:nvPr>
            <p:ph type="title"/>
          </p:nvPr>
        </p:nvSpPr>
        <p:spPr/>
        <p:txBody>
          <a:bodyPr>
            <a:normAutofit fontScale="90000"/>
          </a:bodyPr>
          <a:lstStyle/>
          <a:p>
            <a:r>
              <a:rPr lang="en-US" dirty="0" smtClean="0"/>
              <a:t> </a:t>
            </a:r>
            <a:endParaRPr lang="en-US" dirty="0"/>
          </a:p>
        </p:txBody>
      </p:sp>
      <p:sp>
        <p:nvSpPr>
          <p:cNvPr id="9" name="Date Placeholder 1"/>
          <p:cNvSpPr txBox="1">
            <a:spLocks/>
          </p:cNvSpPr>
          <p:nvPr/>
        </p:nvSpPr>
        <p:spPr>
          <a:xfrm>
            <a:off x="628650" y="6356353"/>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
        <p:nvSpPr>
          <p:cNvPr id="11" name="Slide Number Placeholder 3"/>
          <p:cNvSpPr txBox="1">
            <a:spLocks/>
          </p:cNvSpPr>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935736-6DC4-47F4-9AC4-BE352C6182E9}" type="slidenum">
              <a:rPr lang="en-US" smtClean="0"/>
              <a:pPr/>
              <a:t>7</a:t>
            </a:fld>
            <a:endParaRPr lang="en-US" dirty="0"/>
          </a:p>
        </p:txBody>
      </p:sp>
      <p:cxnSp>
        <p:nvCxnSpPr>
          <p:cNvPr id="12" name="Straight Arrow Connector 11"/>
          <p:cNvCxnSpPr/>
          <p:nvPr/>
        </p:nvCxnSpPr>
        <p:spPr>
          <a:xfrm flipH="1">
            <a:off x="6640778" y="4318305"/>
            <a:ext cx="162156" cy="29847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518310" y="5376998"/>
            <a:ext cx="348778" cy="13587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4209423" y="1178674"/>
            <a:ext cx="618318" cy="49960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cxnSp>
        <p:nvCxnSpPr>
          <p:cNvPr id="15" name="Straight Arrow Connector 14"/>
          <p:cNvCxnSpPr>
            <a:endCxn id="14" idx="1"/>
          </p:cNvCxnSpPr>
          <p:nvPr/>
        </p:nvCxnSpPr>
        <p:spPr>
          <a:xfrm flipV="1">
            <a:off x="3319613" y="1428477"/>
            <a:ext cx="1044390" cy="406309"/>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22009" y="2393091"/>
            <a:ext cx="6424" cy="717435"/>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rot="1396987">
            <a:off x="6451461" y="3084921"/>
            <a:ext cx="1280160" cy="1280160"/>
          </a:xfrm>
          <a:prstGeom prst="ellipse">
            <a:avLst/>
          </a:prstGeom>
          <a:gradFill flip="none" rotWithShape="1">
            <a:gsLst>
              <a:gs pos="17000">
                <a:schemeClr val="accent1">
                  <a:lumMod val="5000"/>
                  <a:lumOff val="95000"/>
                  <a:alpha val="60000"/>
                </a:schemeClr>
              </a:gs>
              <a:gs pos="42000">
                <a:schemeClr val="bg1">
                  <a:lumMod val="85000"/>
                </a:schemeClr>
              </a:gs>
              <a:gs pos="65000">
                <a:schemeClr val="bg1">
                  <a:lumMod val="75000"/>
                </a:schemeClr>
              </a:gs>
              <a:gs pos="91000">
                <a:schemeClr val="bg1">
                  <a:lumMod val="65000"/>
                </a:schemeClr>
              </a:gs>
            </a:gsLst>
            <a:path path="circle">
              <a:fillToRect l="100000" t="100000"/>
            </a:path>
            <a:tileRect r="-100000" b="-100000"/>
          </a:gradFill>
          <a:ln w="349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474260" y="3576428"/>
            <a:ext cx="1366724" cy="369332"/>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Categorize</a:t>
            </a:r>
            <a:r>
              <a:rPr lang="en-US" sz="1600" b="1" dirty="0">
                <a:solidFill>
                  <a:prstClr val="black"/>
                </a:solidFill>
                <a:latin typeface="Times New Roman" panose="02020603050405020304" pitchFamily="18" charset="0"/>
                <a:cs typeface="Times New Roman" panose="02020603050405020304" pitchFamily="18" charset="0"/>
              </a:rPr>
              <a:t>  </a:t>
            </a:r>
          </a:p>
        </p:txBody>
      </p:sp>
      <p:grpSp>
        <p:nvGrpSpPr>
          <p:cNvPr id="19" name="Group 18"/>
          <p:cNvGrpSpPr/>
          <p:nvPr/>
        </p:nvGrpSpPr>
        <p:grpSpPr>
          <a:xfrm>
            <a:off x="1251114" y="3146888"/>
            <a:ext cx="1539110" cy="1300708"/>
            <a:chOff x="385567" y="3099654"/>
            <a:chExt cx="1539110" cy="1280160"/>
          </a:xfrm>
        </p:grpSpPr>
        <p:sp>
          <p:nvSpPr>
            <p:cNvPr id="20" name="Oval 19"/>
            <p:cNvSpPr/>
            <p:nvPr/>
          </p:nvSpPr>
          <p:spPr>
            <a:xfrm rot="19731365">
              <a:off x="515042" y="3099654"/>
              <a:ext cx="1280160" cy="1280160"/>
            </a:xfrm>
            <a:prstGeom prst="ellipse">
              <a:avLst/>
            </a:prstGeom>
            <a:gradFill flip="none" rotWithShape="1">
              <a:gsLst>
                <a:gs pos="31000">
                  <a:schemeClr val="accent1">
                    <a:lumMod val="5000"/>
                    <a:lumOff val="95000"/>
                    <a:alpha val="60000"/>
                  </a:schemeClr>
                </a:gs>
                <a:gs pos="60000">
                  <a:schemeClr val="accent5">
                    <a:lumMod val="40000"/>
                    <a:lumOff val="60000"/>
                  </a:schemeClr>
                </a:gs>
                <a:gs pos="76000">
                  <a:schemeClr val="accent5">
                    <a:lumMod val="60000"/>
                    <a:lumOff val="40000"/>
                  </a:schemeClr>
                </a:gs>
                <a:gs pos="91000">
                  <a:schemeClr val="accent5">
                    <a:lumMod val="75000"/>
                  </a:schemeClr>
                </a:gs>
              </a:gsLst>
              <a:path path="circle">
                <a:fillToRect l="100000" t="100000"/>
              </a:path>
              <a:tileRect r="-100000" b="-100000"/>
            </a:gradFill>
            <a:ln w="3492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85567" y="3522408"/>
              <a:ext cx="1539110" cy="369332"/>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Authorize</a:t>
              </a:r>
            </a:p>
          </p:txBody>
        </p:sp>
      </p:grpSp>
      <p:grpSp>
        <p:nvGrpSpPr>
          <p:cNvPr id="22" name="Group 21"/>
          <p:cNvGrpSpPr/>
          <p:nvPr/>
        </p:nvGrpSpPr>
        <p:grpSpPr>
          <a:xfrm>
            <a:off x="5571006" y="4481616"/>
            <a:ext cx="1366724" cy="1298740"/>
            <a:chOff x="7550810" y="2714157"/>
            <a:chExt cx="1366724" cy="1280160"/>
          </a:xfrm>
        </p:grpSpPr>
        <p:sp>
          <p:nvSpPr>
            <p:cNvPr id="23" name="Oval 22"/>
            <p:cNvSpPr/>
            <p:nvPr/>
          </p:nvSpPr>
          <p:spPr>
            <a:xfrm rot="1396987">
              <a:off x="7594092" y="2714157"/>
              <a:ext cx="1280160" cy="1280160"/>
            </a:xfrm>
            <a:prstGeom prst="ellipse">
              <a:avLst/>
            </a:prstGeom>
            <a:gradFill flip="none" rotWithShape="1">
              <a:gsLst>
                <a:gs pos="0">
                  <a:schemeClr val="accent1">
                    <a:lumMod val="5000"/>
                    <a:lumOff val="95000"/>
                    <a:alpha val="60000"/>
                  </a:schemeClr>
                </a:gs>
                <a:gs pos="48000">
                  <a:schemeClr val="bg1">
                    <a:lumMod val="85000"/>
                  </a:schemeClr>
                </a:gs>
                <a:gs pos="69000">
                  <a:schemeClr val="bg1">
                    <a:lumMod val="75000"/>
                  </a:schemeClr>
                </a:gs>
                <a:gs pos="91000">
                  <a:schemeClr val="bg1">
                    <a:lumMod val="65000"/>
                  </a:schemeClr>
                </a:gs>
              </a:gsLst>
              <a:path path="circle">
                <a:fillToRect l="100000" t="100000"/>
              </a:path>
              <a:tileRect r="-100000" b="-100000"/>
            </a:gradFill>
            <a:ln w="349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550810" y="3179160"/>
              <a:ext cx="1366724" cy="369332"/>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Select  </a:t>
              </a:r>
            </a:p>
          </p:txBody>
        </p:sp>
      </p:grpSp>
      <p:grpSp>
        <p:nvGrpSpPr>
          <p:cNvPr id="25" name="Group 24"/>
          <p:cNvGrpSpPr/>
          <p:nvPr/>
        </p:nvGrpSpPr>
        <p:grpSpPr>
          <a:xfrm>
            <a:off x="3746955" y="4974855"/>
            <a:ext cx="1663617" cy="1356160"/>
            <a:chOff x="5088471" y="3328843"/>
            <a:chExt cx="1663617" cy="1280160"/>
          </a:xfrm>
        </p:grpSpPr>
        <p:sp>
          <p:nvSpPr>
            <p:cNvPr id="26" name="Oval 25"/>
            <p:cNvSpPr/>
            <p:nvPr/>
          </p:nvSpPr>
          <p:spPr>
            <a:xfrm rot="1396987">
              <a:off x="5216107" y="3328843"/>
              <a:ext cx="1383719" cy="1280160"/>
            </a:xfrm>
            <a:prstGeom prst="ellipse">
              <a:avLst/>
            </a:prstGeom>
            <a:gradFill flip="none" rotWithShape="1">
              <a:gsLst>
                <a:gs pos="0">
                  <a:schemeClr val="accent1">
                    <a:lumMod val="5000"/>
                    <a:lumOff val="95000"/>
                    <a:alpha val="60000"/>
                  </a:schemeClr>
                </a:gs>
                <a:gs pos="42000">
                  <a:schemeClr val="bg1">
                    <a:lumMod val="85000"/>
                  </a:schemeClr>
                </a:gs>
                <a:gs pos="68000">
                  <a:schemeClr val="bg1">
                    <a:lumMod val="75000"/>
                  </a:schemeClr>
                </a:gs>
                <a:gs pos="91000">
                  <a:schemeClr val="bg1">
                    <a:lumMod val="65000"/>
                  </a:schemeClr>
                </a:gs>
              </a:gsLst>
              <a:path path="circle">
                <a:fillToRect l="100000" t="100000"/>
              </a:path>
              <a:tileRect r="-100000" b="-100000"/>
            </a:gradFill>
            <a:ln w="412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088471" y="3761885"/>
              <a:ext cx="1663617" cy="348634"/>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Implement </a:t>
              </a:r>
            </a:p>
          </p:txBody>
        </p:sp>
      </p:grpSp>
      <p:cxnSp>
        <p:nvCxnSpPr>
          <p:cNvPr id="28" name="Straight Arrow Connector 27"/>
          <p:cNvCxnSpPr/>
          <p:nvPr/>
        </p:nvCxnSpPr>
        <p:spPr>
          <a:xfrm>
            <a:off x="6555746" y="2965614"/>
            <a:ext cx="170064" cy="2454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232176" y="5404231"/>
            <a:ext cx="412780" cy="16779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263535" y="4395081"/>
            <a:ext cx="71345" cy="15781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3" idx="6"/>
          </p:cNvCxnSpPr>
          <p:nvPr/>
        </p:nvCxnSpPr>
        <p:spPr>
          <a:xfrm flipV="1">
            <a:off x="2263158" y="2966082"/>
            <a:ext cx="58738" cy="22357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rot="19089763">
            <a:off x="2374978" y="1778136"/>
            <a:ext cx="1280160" cy="1280160"/>
          </a:xfrm>
          <a:prstGeom prst="ellipse">
            <a:avLst/>
          </a:prstGeom>
          <a:gradFill flip="none" rotWithShape="1">
            <a:gsLst>
              <a:gs pos="0">
                <a:srgbClr val="0066FF"/>
              </a:gs>
              <a:gs pos="38000">
                <a:schemeClr val="accent5">
                  <a:lumMod val="40000"/>
                  <a:lumOff val="60000"/>
                  <a:alpha val="28000"/>
                </a:schemeClr>
              </a:gs>
              <a:gs pos="60000">
                <a:schemeClr val="accent5">
                  <a:lumMod val="60000"/>
                  <a:lumOff val="40000"/>
                  <a:alpha val="44000"/>
                </a:schemeClr>
              </a:gs>
              <a:gs pos="75000">
                <a:schemeClr val="accent5">
                  <a:lumMod val="75000"/>
                  <a:alpha val="70000"/>
                </a:schemeClr>
              </a:gs>
            </a:gsLst>
            <a:path path="circle">
              <a:fillToRect l="100000" t="100000"/>
            </a:path>
            <a:tileRect r="-100000" b="-100000"/>
          </a:gradFill>
          <a:ln w="285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33" name="Oval 32"/>
          <p:cNvSpPr/>
          <p:nvPr/>
        </p:nvSpPr>
        <p:spPr>
          <a:xfrm rot="7421441">
            <a:off x="2036874" y="1793427"/>
            <a:ext cx="1280160" cy="1280160"/>
          </a:xfrm>
          <a:prstGeom prst="ellipse">
            <a:avLst/>
          </a:prstGeom>
          <a:gradFill flip="none" rotWithShape="1">
            <a:gsLst>
              <a:gs pos="0">
                <a:schemeClr val="accent1">
                  <a:lumMod val="5000"/>
                  <a:lumOff val="95000"/>
                  <a:alpha val="60000"/>
                </a:schemeClr>
              </a:gs>
              <a:gs pos="42000">
                <a:schemeClr val="bg1">
                  <a:lumMod val="85000"/>
                </a:schemeClr>
              </a:gs>
              <a:gs pos="68000">
                <a:schemeClr val="bg1">
                  <a:lumMod val="75000"/>
                </a:schemeClr>
              </a:gs>
              <a:gs pos="91000">
                <a:schemeClr val="bg1">
                  <a:lumMod val="65000"/>
                </a:schemeClr>
              </a:gs>
            </a:gsLst>
            <a:path path="circle">
              <a:fillToRect l="100000" t="100000"/>
            </a:path>
            <a:tileRect r="-100000" b="-100000"/>
          </a:gradFill>
          <a:ln w="28575">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2176883" y="2125570"/>
            <a:ext cx="1539110" cy="646331"/>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Continuous Monitoring</a:t>
            </a:r>
          </a:p>
        </p:txBody>
      </p:sp>
      <p:grpSp>
        <p:nvGrpSpPr>
          <p:cNvPr id="35" name="Group 34"/>
          <p:cNvGrpSpPr/>
          <p:nvPr/>
        </p:nvGrpSpPr>
        <p:grpSpPr>
          <a:xfrm>
            <a:off x="3845072" y="1754536"/>
            <a:ext cx="1368683" cy="659345"/>
            <a:chOff x="3926397" y="2093192"/>
            <a:chExt cx="1368683" cy="659345"/>
          </a:xfrm>
        </p:grpSpPr>
        <p:sp>
          <p:nvSpPr>
            <p:cNvPr id="36" name="Rectangle 35"/>
            <p:cNvSpPr/>
            <p:nvPr/>
          </p:nvSpPr>
          <p:spPr>
            <a:xfrm>
              <a:off x="3973558" y="2093192"/>
              <a:ext cx="1321522" cy="613326"/>
            </a:xfrm>
            <a:prstGeom prst="rect">
              <a:avLst/>
            </a:prstGeom>
            <a:noFill/>
            <a:ln w="349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926397" y="2106206"/>
              <a:ext cx="1366724" cy="646331"/>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Change</a:t>
              </a:r>
            </a:p>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Analysis</a:t>
              </a:r>
            </a:p>
          </p:txBody>
        </p:sp>
      </p:grpSp>
      <p:grpSp>
        <p:nvGrpSpPr>
          <p:cNvPr id="38" name="Group 37"/>
          <p:cNvGrpSpPr/>
          <p:nvPr/>
        </p:nvGrpSpPr>
        <p:grpSpPr>
          <a:xfrm>
            <a:off x="3817383" y="3100286"/>
            <a:ext cx="1366724" cy="1280160"/>
            <a:chOff x="5895859" y="942092"/>
            <a:chExt cx="1366724" cy="1280160"/>
          </a:xfrm>
        </p:grpSpPr>
        <p:sp>
          <p:nvSpPr>
            <p:cNvPr id="39" name="Oval 38"/>
            <p:cNvSpPr/>
            <p:nvPr/>
          </p:nvSpPr>
          <p:spPr>
            <a:xfrm rot="1396987">
              <a:off x="5943585" y="942092"/>
              <a:ext cx="1280160" cy="1280160"/>
            </a:xfrm>
            <a:prstGeom prst="ellipse">
              <a:avLst/>
            </a:prstGeom>
            <a:noFill/>
            <a:ln w="25400">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895859" y="1297129"/>
              <a:ext cx="1366724" cy="646331"/>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System</a:t>
              </a:r>
            </a:p>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Decision</a:t>
              </a:r>
            </a:p>
          </p:txBody>
        </p:sp>
      </p:grpSp>
      <p:sp>
        <p:nvSpPr>
          <p:cNvPr id="41" name="TextBox 40"/>
          <p:cNvSpPr txBox="1"/>
          <p:nvPr/>
        </p:nvSpPr>
        <p:spPr>
          <a:xfrm>
            <a:off x="3838646" y="921257"/>
            <a:ext cx="1366724" cy="369332"/>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Change</a:t>
            </a:r>
          </a:p>
        </p:txBody>
      </p:sp>
      <p:cxnSp>
        <p:nvCxnSpPr>
          <p:cNvPr id="42" name="Straight Arrow Connector 41"/>
          <p:cNvCxnSpPr/>
          <p:nvPr/>
        </p:nvCxnSpPr>
        <p:spPr>
          <a:xfrm flipV="1">
            <a:off x="5012388" y="2874176"/>
            <a:ext cx="686496" cy="445969"/>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3"/>
            <a:endCxn id="18" idx="1"/>
          </p:cNvCxnSpPr>
          <p:nvPr/>
        </p:nvCxnSpPr>
        <p:spPr>
          <a:xfrm>
            <a:off x="5184108" y="3726238"/>
            <a:ext cx="1290153" cy="34857"/>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998071" y="4517870"/>
            <a:ext cx="1569637" cy="1282589"/>
            <a:chOff x="2243765" y="5540670"/>
            <a:chExt cx="1569637" cy="1282589"/>
          </a:xfrm>
        </p:grpSpPr>
        <p:sp>
          <p:nvSpPr>
            <p:cNvPr id="48" name="Oval 47"/>
            <p:cNvSpPr/>
            <p:nvPr/>
          </p:nvSpPr>
          <p:spPr>
            <a:xfrm rot="19089763">
              <a:off x="2243765" y="5540948"/>
              <a:ext cx="1280160" cy="1280160"/>
            </a:xfrm>
            <a:prstGeom prst="ellipse">
              <a:avLst/>
            </a:prstGeom>
            <a:gradFill flip="none" rotWithShape="1">
              <a:gsLst>
                <a:gs pos="0">
                  <a:srgbClr val="0066FF"/>
                </a:gs>
                <a:gs pos="38000">
                  <a:schemeClr val="accent5">
                    <a:lumMod val="40000"/>
                    <a:lumOff val="60000"/>
                    <a:alpha val="28000"/>
                  </a:schemeClr>
                </a:gs>
                <a:gs pos="60000">
                  <a:schemeClr val="accent5">
                    <a:lumMod val="60000"/>
                    <a:lumOff val="40000"/>
                    <a:alpha val="44000"/>
                  </a:schemeClr>
                </a:gs>
                <a:gs pos="75000">
                  <a:schemeClr val="accent5">
                    <a:lumMod val="75000"/>
                    <a:alpha val="70000"/>
                  </a:schemeClr>
                </a:gs>
              </a:gsLst>
              <a:path path="circle">
                <a:fillToRect l="100000" t="100000"/>
              </a:path>
              <a:tileRect r="-100000" b="-100000"/>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49" name="Oval 48"/>
            <p:cNvSpPr/>
            <p:nvPr/>
          </p:nvSpPr>
          <p:spPr>
            <a:xfrm rot="7421441">
              <a:off x="2529397" y="5543099"/>
              <a:ext cx="1280160" cy="1280160"/>
            </a:xfrm>
            <a:prstGeom prst="ellipse">
              <a:avLst/>
            </a:prstGeom>
            <a:gradFill flip="none" rotWithShape="1">
              <a:gsLst>
                <a:gs pos="0">
                  <a:schemeClr val="accent1">
                    <a:lumMod val="5000"/>
                    <a:lumOff val="95000"/>
                    <a:alpha val="60000"/>
                  </a:schemeClr>
                </a:gs>
                <a:gs pos="42000">
                  <a:schemeClr val="bg1">
                    <a:lumMod val="85000"/>
                  </a:schemeClr>
                </a:gs>
                <a:gs pos="68000">
                  <a:schemeClr val="bg1">
                    <a:lumMod val="75000"/>
                  </a:schemeClr>
                </a:gs>
                <a:gs pos="91000">
                  <a:schemeClr val="bg1">
                    <a:lumMod val="65000"/>
                  </a:schemeClr>
                </a:gs>
              </a:gsLst>
              <a:path path="circle">
                <a:fillToRect l="100000" t="100000"/>
              </a:path>
              <a:tileRect r="-100000" b="-100000"/>
            </a:gradFill>
            <a:ln w="412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50" name="Oval 49"/>
            <p:cNvSpPr/>
            <p:nvPr/>
          </p:nvSpPr>
          <p:spPr>
            <a:xfrm rot="19089763">
              <a:off x="2276765" y="5540670"/>
              <a:ext cx="1280160" cy="1280160"/>
            </a:xfrm>
            <a:prstGeom prst="ellipse">
              <a:avLst/>
            </a:prstGeom>
            <a:gradFill flip="none" rotWithShape="1">
              <a:gsLst>
                <a:gs pos="43000">
                  <a:schemeClr val="bg1">
                    <a:alpha val="63000"/>
                  </a:schemeClr>
                </a:gs>
                <a:gs pos="16000">
                  <a:schemeClr val="bg1">
                    <a:alpha val="70000"/>
                  </a:schemeClr>
                </a:gs>
                <a:gs pos="54000">
                  <a:schemeClr val="bg1"/>
                </a:gs>
                <a:gs pos="64000">
                  <a:srgbClr val="0066FF">
                    <a:alpha val="76000"/>
                  </a:srgbClr>
                </a:gs>
              </a:gsLst>
              <a:path path="circle">
                <a:fillToRect l="100000" t="100000"/>
              </a:path>
              <a:tileRect r="-100000" b="-10000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2274292" y="5988614"/>
              <a:ext cx="1539110" cy="400110"/>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Assess</a:t>
              </a:r>
              <a:r>
                <a:rPr lang="en-US" sz="2000" b="1" dirty="0">
                  <a:solidFill>
                    <a:prstClr val="black"/>
                  </a:solidFill>
                  <a:latin typeface="Times New Roman" panose="02020603050405020304" pitchFamily="18" charset="0"/>
                  <a:cs typeface="Times New Roman" panose="02020603050405020304" pitchFamily="18" charset="0"/>
                </a:rPr>
                <a:t> </a:t>
              </a:r>
            </a:p>
          </p:txBody>
        </p:sp>
        <p:sp>
          <p:nvSpPr>
            <p:cNvPr id="52" name="TextBox 51"/>
            <p:cNvSpPr txBox="1"/>
            <p:nvPr/>
          </p:nvSpPr>
          <p:spPr>
            <a:xfrm>
              <a:off x="3202046" y="5597546"/>
              <a:ext cx="184731" cy="400110"/>
            </a:xfrm>
            <a:prstGeom prst="rect">
              <a:avLst/>
            </a:prstGeom>
            <a:noFill/>
          </p:spPr>
          <p:txBody>
            <a:bodyPr wrap="none" rtlCol="0">
              <a:spAutoFit/>
            </a:bodyPr>
            <a:lstStyle/>
            <a:p>
              <a:pPr fontAlgn="auto">
                <a:spcBef>
                  <a:spcPts val="0"/>
                </a:spcBef>
                <a:spcAft>
                  <a:spcPts val="0"/>
                </a:spcAft>
              </a:pP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2509229" y="5579726"/>
              <a:ext cx="184731" cy="400110"/>
            </a:xfrm>
            <a:prstGeom prst="rect">
              <a:avLst/>
            </a:prstGeom>
            <a:noFill/>
          </p:spPr>
          <p:txBody>
            <a:bodyPr wrap="none" rtlCol="0">
              <a:spAutoFit/>
            </a:bodyPr>
            <a:lstStyle/>
            <a:p>
              <a:pPr fontAlgn="auto">
                <a:spcBef>
                  <a:spcPts val="0"/>
                </a:spcBef>
                <a:spcAft>
                  <a:spcPts val="0"/>
                </a:spcAft>
              </a:pPr>
              <a:endParaRPr lang="en-US" sz="2000" b="1" dirty="0">
                <a:solidFill>
                  <a:prstClr val="white"/>
                </a:solidFill>
                <a:latin typeface="Times New Roman" panose="02020603050405020304" pitchFamily="18" charset="0"/>
                <a:cs typeface="Times New Roman" panose="02020603050405020304" pitchFamily="18" charset="0"/>
              </a:endParaRPr>
            </a:p>
          </p:txBody>
        </p:sp>
      </p:grpSp>
      <p:sp>
        <p:nvSpPr>
          <p:cNvPr id="54" name="TextBox 53"/>
          <p:cNvSpPr txBox="1"/>
          <p:nvPr/>
        </p:nvSpPr>
        <p:spPr>
          <a:xfrm rot="19660310">
            <a:off x="4606061" y="2821417"/>
            <a:ext cx="1252230" cy="338554"/>
          </a:xfrm>
          <a:prstGeom prst="rect">
            <a:avLst/>
          </a:prstGeom>
          <a:noFill/>
        </p:spPr>
        <p:txBody>
          <a:bodyPr wrap="square" rtlCol="0">
            <a:spAutoFit/>
          </a:bodyPr>
          <a:lstStyle/>
          <a:p>
            <a:pPr algn="ctr" fontAlgn="auto">
              <a:spcBef>
                <a:spcPts val="0"/>
              </a:spcBef>
              <a:spcAft>
                <a:spcPts val="0"/>
              </a:spcAft>
            </a:pPr>
            <a:r>
              <a:rPr lang="en-US" sz="1600" i="1" dirty="0">
                <a:solidFill>
                  <a:prstClr val="black"/>
                </a:solidFill>
                <a:latin typeface="Times New Roman" panose="02020603050405020304" pitchFamily="18" charset="0"/>
                <a:cs typeface="Times New Roman" panose="02020603050405020304" pitchFamily="18" charset="0"/>
              </a:rPr>
              <a:t> </a:t>
            </a:r>
          </a:p>
        </p:txBody>
      </p:sp>
      <p:sp>
        <p:nvSpPr>
          <p:cNvPr id="56" name="TextBox 55"/>
          <p:cNvSpPr txBox="1"/>
          <p:nvPr/>
        </p:nvSpPr>
        <p:spPr>
          <a:xfrm>
            <a:off x="7309000" y="5987021"/>
            <a:ext cx="1556965" cy="369332"/>
          </a:xfrm>
          <a:prstGeom prst="rect">
            <a:avLst/>
          </a:prstGeom>
          <a:noFill/>
        </p:spPr>
        <p:txBody>
          <a:bodyPr wrap="none" rtlCol="0">
            <a:spAutoFit/>
          </a:bodyPr>
          <a:lstStyle/>
          <a:p>
            <a:r>
              <a:rPr lang="en-US" sz="1800" b="1" dirty="0" smtClean="0">
                <a:solidFill>
                  <a:srgbClr val="0070C0"/>
                </a:solidFill>
                <a:latin typeface="Times New Roman" panose="02020603050405020304" pitchFamily="18" charset="0"/>
                <a:cs typeface="Times New Roman" panose="02020603050405020304" pitchFamily="18" charset="0"/>
              </a:rPr>
              <a:t>DCSA </a:t>
            </a:r>
            <a:r>
              <a:rPr lang="en-US" sz="1800" b="1" dirty="0">
                <a:solidFill>
                  <a:srgbClr val="0070C0"/>
                </a:solidFill>
                <a:latin typeface="Times New Roman" panose="02020603050405020304" pitchFamily="18" charset="0"/>
                <a:cs typeface="Times New Roman" panose="02020603050405020304" pitchFamily="18" charset="0"/>
              </a:rPr>
              <a:t>Action</a:t>
            </a:r>
            <a:r>
              <a:rPr lang="en-US" b="1" dirty="0">
                <a:solidFill>
                  <a:srgbClr val="0070C0"/>
                </a:solidFill>
                <a:latin typeface="Times New Roman" panose="02020603050405020304" pitchFamily="18" charset="0"/>
                <a:cs typeface="Times New Roman" panose="02020603050405020304" pitchFamily="18" charset="0"/>
              </a:rPr>
              <a:t> </a:t>
            </a:r>
          </a:p>
        </p:txBody>
      </p:sp>
      <p:sp>
        <p:nvSpPr>
          <p:cNvPr id="57" name="Title 2">
            <a:extLst>
              <a:ext uri="{FF2B5EF4-FFF2-40B4-BE49-F238E27FC236}">
                <a16:creationId xmlns:a16="http://schemas.microsoft.com/office/drawing/2014/main" id="{AE462EA7-4C07-4FF6-8CBF-4E3B61614AC9}"/>
              </a:ext>
            </a:extLst>
          </p:cNvPr>
          <p:cNvSpPr txBox="1">
            <a:spLocks/>
          </p:cNvSpPr>
          <p:nvPr/>
        </p:nvSpPr>
        <p:spPr>
          <a:xfrm>
            <a:off x="0" y="213499"/>
            <a:ext cx="9144000" cy="5432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a:lstStyle>
          <a:p>
            <a:pPr algn="ctr"/>
            <a:r>
              <a:rPr lang="en-US" dirty="0" smtClean="0"/>
              <a:t>NISP RMF Implementation </a:t>
            </a:r>
            <a:endParaRPr lang="en-US" dirty="0"/>
          </a:p>
        </p:txBody>
      </p:sp>
      <p:sp>
        <p:nvSpPr>
          <p:cNvPr id="58" name="TextBox 57"/>
          <p:cNvSpPr txBox="1"/>
          <p:nvPr/>
        </p:nvSpPr>
        <p:spPr>
          <a:xfrm>
            <a:off x="7216057" y="5626088"/>
            <a:ext cx="1742849" cy="369332"/>
          </a:xfrm>
          <a:prstGeom prst="rect">
            <a:avLst/>
          </a:prstGeom>
          <a:noFill/>
        </p:spPr>
        <p:txBody>
          <a:bodyPr wrap="none" rtlCol="0">
            <a:spAutoFit/>
          </a:bodyPr>
          <a:lstStyle/>
          <a:p>
            <a:r>
              <a:rPr lang="en-US" sz="1800" b="1" dirty="0">
                <a:solidFill>
                  <a:srgbClr val="00B050"/>
                </a:solidFill>
                <a:latin typeface="Times New Roman" panose="02020603050405020304" pitchFamily="18" charset="0"/>
                <a:cs typeface="Times New Roman" panose="02020603050405020304" pitchFamily="18" charset="0"/>
              </a:rPr>
              <a:t>Industry Action</a:t>
            </a:r>
          </a:p>
        </p:txBody>
      </p:sp>
      <p:grpSp>
        <p:nvGrpSpPr>
          <p:cNvPr id="59" name="Group 58"/>
          <p:cNvGrpSpPr/>
          <p:nvPr/>
        </p:nvGrpSpPr>
        <p:grpSpPr>
          <a:xfrm>
            <a:off x="5422790" y="1663182"/>
            <a:ext cx="1569637" cy="1282589"/>
            <a:chOff x="2243765" y="5540670"/>
            <a:chExt cx="1569637" cy="1282589"/>
          </a:xfrm>
        </p:grpSpPr>
        <p:sp>
          <p:nvSpPr>
            <p:cNvPr id="60" name="Oval 59"/>
            <p:cNvSpPr/>
            <p:nvPr/>
          </p:nvSpPr>
          <p:spPr>
            <a:xfrm rot="19089763">
              <a:off x="2243765" y="5540948"/>
              <a:ext cx="1280160" cy="1280160"/>
            </a:xfrm>
            <a:prstGeom prst="ellipse">
              <a:avLst/>
            </a:prstGeom>
            <a:gradFill flip="none" rotWithShape="1">
              <a:gsLst>
                <a:gs pos="0">
                  <a:srgbClr val="0066FF"/>
                </a:gs>
                <a:gs pos="38000">
                  <a:schemeClr val="accent5">
                    <a:lumMod val="40000"/>
                    <a:lumOff val="60000"/>
                    <a:alpha val="28000"/>
                  </a:schemeClr>
                </a:gs>
                <a:gs pos="60000">
                  <a:schemeClr val="accent5">
                    <a:lumMod val="60000"/>
                    <a:lumOff val="40000"/>
                    <a:alpha val="44000"/>
                  </a:schemeClr>
                </a:gs>
                <a:gs pos="75000">
                  <a:schemeClr val="accent5">
                    <a:lumMod val="75000"/>
                    <a:alpha val="70000"/>
                  </a:schemeClr>
                </a:gs>
              </a:gsLst>
              <a:path path="circle">
                <a:fillToRect l="100000" t="100000"/>
              </a:path>
              <a:tileRect r="-100000" b="-100000"/>
            </a:gra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61" name="Oval 60"/>
            <p:cNvSpPr/>
            <p:nvPr/>
          </p:nvSpPr>
          <p:spPr>
            <a:xfrm rot="7421441">
              <a:off x="2529397" y="5543099"/>
              <a:ext cx="1280160" cy="1280160"/>
            </a:xfrm>
            <a:prstGeom prst="ellipse">
              <a:avLst/>
            </a:prstGeom>
            <a:gradFill flip="none" rotWithShape="1">
              <a:gsLst>
                <a:gs pos="0">
                  <a:schemeClr val="accent1">
                    <a:lumMod val="5000"/>
                    <a:lumOff val="95000"/>
                    <a:alpha val="60000"/>
                  </a:schemeClr>
                </a:gs>
                <a:gs pos="42000">
                  <a:schemeClr val="bg1">
                    <a:lumMod val="85000"/>
                  </a:schemeClr>
                </a:gs>
                <a:gs pos="68000">
                  <a:schemeClr val="bg1">
                    <a:lumMod val="75000"/>
                  </a:schemeClr>
                </a:gs>
                <a:gs pos="91000">
                  <a:schemeClr val="bg1">
                    <a:lumMod val="65000"/>
                  </a:schemeClr>
                </a:gs>
              </a:gsLst>
              <a:path path="circle">
                <a:fillToRect l="100000" t="100000"/>
              </a:path>
              <a:tileRect r="-100000" b="-100000"/>
            </a:gradFill>
            <a:ln w="412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62" name="Oval 61"/>
            <p:cNvSpPr/>
            <p:nvPr/>
          </p:nvSpPr>
          <p:spPr>
            <a:xfrm rot="19089763">
              <a:off x="2276765" y="5540670"/>
              <a:ext cx="1280160" cy="128016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2274292" y="5988614"/>
              <a:ext cx="1539110" cy="400110"/>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Times New Roman" panose="02020603050405020304" pitchFamily="18" charset="0"/>
                  <a:cs typeface="Times New Roman" panose="02020603050405020304" pitchFamily="18" charset="0"/>
                </a:rPr>
                <a:t>Prepare</a:t>
              </a:r>
              <a:r>
                <a:rPr lang="en-US" sz="2000" b="1" dirty="0" smtClean="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3202046" y="5597546"/>
              <a:ext cx="184731" cy="400110"/>
            </a:xfrm>
            <a:prstGeom prst="rect">
              <a:avLst/>
            </a:prstGeom>
            <a:noFill/>
          </p:spPr>
          <p:txBody>
            <a:bodyPr wrap="none" rtlCol="0">
              <a:spAutoFit/>
            </a:bodyPr>
            <a:lstStyle/>
            <a:p>
              <a:pPr fontAlgn="auto">
                <a:spcBef>
                  <a:spcPts val="0"/>
                </a:spcBef>
                <a:spcAft>
                  <a:spcPts val="0"/>
                </a:spcAft>
              </a:pP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2509229" y="5579726"/>
              <a:ext cx="184731" cy="400110"/>
            </a:xfrm>
            <a:prstGeom prst="rect">
              <a:avLst/>
            </a:prstGeom>
            <a:noFill/>
          </p:spPr>
          <p:txBody>
            <a:bodyPr wrap="none" rtlCol="0">
              <a:spAutoFit/>
            </a:bodyPr>
            <a:lstStyle/>
            <a:p>
              <a:pPr fontAlgn="auto">
                <a:spcBef>
                  <a:spcPts val="0"/>
                </a:spcBef>
                <a:spcAft>
                  <a:spcPts val="0"/>
                </a:spcAft>
              </a:pPr>
              <a:endParaRPr lang="en-US" sz="2000" b="1" dirty="0">
                <a:solidFill>
                  <a:prstClr val="white"/>
                </a:solidFill>
                <a:latin typeface="Times New Roman" panose="02020603050405020304" pitchFamily="18" charset="0"/>
                <a:cs typeface="Times New Roman" panose="02020603050405020304" pitchFamily="18" charset="0"/>
              </a:endParaRPr>
            </a:p>
          </p:txBody>
        </p:sp>
      </p:grpSp>
      <p:sp>
        <p:nvSpPr>
          <p:cNvPr id="66" name="TextBox 65"/>
          <p:cNvSpPr txBox="1"/>
          <p:nvPr/>
        </p:nvSpPr>
        <p:spPr>
          <a:xfrm>
            <a:off x="7099002" y="5303460"/>
            <a:ext cx="1839030" cy="369332"/>
          </a:xfrm>
          <a:prstGeom prst="rect">
            <a:avLst/>
          </a:prstGeom>
          <a:noFill/>
        </p:spPr>
        <p:txBody>
          <a:bodyPr wrap="none" rtlCol="0">
            <a:spAutoFit/>
          </a:bodyPr>
          <a:lstStyle/>
          <a:p>
            <a:r>
              <a:rPr lang="en-US" sz="1800" b="1" dirty="0" smtClean="0">
                <a:solidFill>
                  <a:srgbClr val="7030A0"/>
                </a:solidFill>
                <a:latin typeface="Times New Roman" panose="02020603050405020304" pitchFamily="18" charset="0"/>
                <a:cs typeface="Times New Roman" panose="02020603050405020304" pitchFamily="18" charset="0"/>
              </a:rPr>
              <a:t>GCA (i.e. dd254)</a:t>
            </a:r>
            <a:endParaRPr lang="en-US" sz="1800" b="1" dirty="0">
              <a:solidFill>
                <a:srgbClr val="7030A0"/>
              </a:solidFill>
              <a:latin typeface="Times New Roman" panose="02020603050405020304" pitchFamily="18" charset="0"/>
              <a:cs typeface="Times New Roman" panose="02020603050405020304" pitchFamily="18" charset="0"/>
            </a:endParaRPr>
          </a:p>
        </p:txBody>
      </p:sp>
      <p:sp>
        <p:nvSpPr>
          <p:cNvPr id="67" name="Oval 66"/>
          <p:cNvSpPr/>
          <p:nvPr/>
        </p:nvSpPr>
        <p:spPr>
          <a:xfrm rot="19089763">
            <a:off x="2197827" y="1796175"/>
            <a:ext cx="1280160" cy="128016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imes New Roman" panose="02020603050405020304" pitchFamily="18" charset="0"/>
              <a:cs typeface="Times New Roman" panose="02020603050405020304" pitchFamily="18" charset="0"/>
            </a:endParaRPr>
          </a:p>
        </p:txBody>
      </p:sp>
      <p:cxnSp>
        <p:nvCxnSpPr>
          <p:cNvPr id="68" name="Straight Arrow Connector 67"/>
          <p:cNvCxnSpPr/>
          <p:nvPr/>
        </p:nvCxnSpPr>
        <p:spPr>
          <a:xfrm>
            <a:off x="4624198" y="1402551"/>
            <a:ext cx="995763" cy="397898"/>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9"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1"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310790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8</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Workload Metrics</a:t>
            </a:r>
            <a:endParaRPr lang="en-US" dirty="0"/>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951"/>
            <a:ext cx="9144000" cy="4206098"/>
          </a:xfrm>
          <a:prstGeom prst="rect">
            <a:avLst/>
          </a:prstGeom>
        </p:spPr>
      </p:pic>
    </p:spTree>
    <p:extLst>
      <p:ext uri="{BB962C8B-B14F-4D97-AF65-F5344CB8AC3E}">
        <p14:creationId xmlns:p14="http://schemas.microsoft.com/office/powerpoint/2010/main" val="202815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935736-6DC4-47F4-9AC4-BE352C6182E9}" type="slidenum">
              <a:rPr lang="en-US" smtClean="0"/>
              <a:t>9</a:t>
            </a:fld>
            <a:endParaRPr lang="en-US" dirty="0"/>
          </a:p>
        </p:txBody>
      </p:sp>
      <p:sp>
        <p:nvSpPr>
          <p:cNvPr id="4" name="Title 3"/>
          <p:cNvSpPr>
            <a:spLocks noGrp="1"/>
          </p:cNvSpPr>
          <p:nvPr>
            <p:ph type="title"/>
          </p:nvPr>
        </p:nvSpPr>
        <p:spPr>
          <a:xfrm>
            <a:off x="0" y="371475"/>
            <a:ext cx="9144000" cy="1067204"/>
          </a:xfrm>
        </p:spPr>
        <p:txBody>
          <a:bodyPr>
            <a:noAutofit/>
          </a:bodyPr>
          <a:lstStyle/>
          <a:p>
            <a:pPr algn="ctr"/>
            <a:r>
              <a:rPr lang="en-US" dirty="0" smtClean="0"/>
              <a:t>Let’s Change Gears - Cyber Risk</a:t>
            </a:r>
            <a:endParaRPr lang="en-US" dirty="0"/>
          </a:p>
        </p:txBody>
      </p:sp>
      <p:sp>
        <p:nvSpPr>
          <p:cNvPr id="6" name="Rectangle 5"/>
          <p:cNvSpPr/>
          <p:nvPr/>
        </p:nvSpPr>
        <p:spPr>
          <a:xfrm>
            <a:off x="590204" y="1362245"/>
            <a:ext cx="7863840" cy="4770537"/>
          </a:xfrm>
          <a:prstGeom prst="rect">
            <a:avLst/>
          </a:prstGeom>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DCSA adopts the </a:t>
            </a:r>
            <a:r>
              <a:rPr lang="en-US" sz="1600" dirty="0" smtClean="0">
                <a:latin typeface="Calibri" panose="020F0502020204030204" pitchFamily="34" charset="0"/>
                <a:ea typeface="Calibri" panose="020F0502020204030204" pitchFamily="34" charset="0"/>
                <a:cs typeface="Times New Roman" panose="02020603050405020304" pitchFamily="18" charset="0"/>
              </a:rPr>
              <a:t>NISP Enterprise </a:t>
            </a:r>
            <a:r>
              <a:rPr lang="en-US" sz="1600" dirty="0">
                <a:latin typeface="Calibri" panose="020F0502020204030204" pitchFamily="34" charset="0"/>
                <a:ea typeface="Calibri" panose="020F0502020204030204" pitchFamily="34" charset="0"/>
                <a:cs typeface="Times New Roman" panose="02020603050405020304" pitchFamily="18" charset="0"/>
              </a:rPr>
              <a:t>Mission Assurance Support Service (</a:t>
            </a:r>
            <a:r>
              <a:rPr lang="en-US" sz="1600" dirty="0" err="1">
                <a:latin typeface="Calibri" panose="020F0502020204030204" pitchFamily="34" charset="0"/>
                <a:ea typeface="Calibri" panose="020F0502020204030204" pitchFamily="34" charset="0"/>
                <a:cs typeface="Times New Roman" panose="02020603050405020304" pitchFamily="18" charset="0"/>
              </a:rPr>
              <a:t>eMASS</a:t>
            </a:r>
            <a:r>
              <a:rPr lang="en-US" sz="1600" dirty="0">
                <a:latin typeface="Calibri" panose="020F0502020204030204" pitchFamily="34" charset="0"/>
                <a:ea typeface="Calibri" panose="020F0502020204030204" pitchFamily="34" charset="0"/>
                <a:cs typeface="Times New Roman" panose="02020603050405020304" pitchFamily="18" charset="0"/>
              </a:rPr>
              <a:t>) as evidence and authorization decision repository for RMF Assess and Authorize process</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NISP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eMASS</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hlinkClick r:id="rId2"/>
              </a:rPr>
              <a:t>https://</a:t>
            </a:r>
            <a:r>
              <a:rPr lang="en-US" sz="1600" dirty="0" smtClean="0">
                <a:latin typeface="Calibri" panose="020F0502020204030204" pitchFamily="34" charset="0"/>
                <a:ea typeface="Calibri" panose="020F0502020204030204" pitchFamily="34" charset="0"/>
                <a:cs typeface="Times New Roman" panose="02020603050405020304" pitchFamily="18" charset="0"/>
                <a:hlinkClick r:id="rId2"/>
              </a:rPr>
              <a:t>nisp.emass.apps.mil/Public/SiteAgreement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Authorizations</a:t>
            </a:r>
            <a:r>
              <a:rPr lang="en-US" sz="1600" dirty="0">
                <a:latin typeface="Calibri" panose="020F0502020204030204" pitchFamily="34" charset="0"/>
                <a:ea typeface="Calibri" panose="020F0502020204030204" pitchFamily="34" charset="0"/>
                <a:cs typeface="Times New Roman" panose="02020603050405020304" pitchFamily="18" charset="0"/>
              </a:rPr>
              <a:t>:  Authorization to </a:t>
            </a:r>
            <a:r>
              <a:rPr lang="en-US" sz="1600" dirty="0" smtClean="0">
                <a:latin typeface="Calibri" panose="020F0502020204030204" pitchFamily="34" charset="0"/>
                <a:ea typeface="Calibri" panose="020F0502020204030204" pitchFamily="34" charset="0"/>
                <a:cs typeface="Times New Roman" panose="02020603050405020304" pitchFamily="18" charset="0"/>
              </a:rPr>
              <a:t>Operate (ATO); </a:t>
            </a:r>
            <a:r>
              <a:rPr lang="en-US" sz="1600" dirty="0">
                <a:latin typeface="Calibri" panose="020F0502020204030204" pitchFamily="34" charset="0"/>
                <a:ea typeface="Calibri" panose="020F0502020204030204" pitchFamily="34" charset="0"/>
                <a:cs typeface="Times New Roman" panose="02020603050405020304" pitchFamily="18" charset="0"/>
              </a:rPr>
              <a:t>Authorization to Operate with </a:t>
            </a:r>
            <a:r>
              <a:rPr lang="en-US" sz="1600" dirty="0" smtClean="0">
                <a:latin typeface="Calibri" panose="020F0502020204030204" pitchFamily="34" charset="0"/>
                <a:ea typeface="Calibri" panose="020F0502020204030204" pitchFamily="34" charset="0"/>
                <a:cs typeface="Times New Roman" panose="02020603050405020304" pitchFamily="18" charset="0"/>
              </a:rPr>
              <a:t>Conditions (ATO-C); </a:t>
            </a:r>
            <a:r>
              <a:rPr lang="en-US" sz="1600" dirty="0">
                <a:latin typeface="Calibri" panose="020F0502020204030204" pitchFamily="34" charset="0"/>
                <a:ea typeface="Calibri" panose="020F0502020204030204" pitchFamily="34" charset="0"/>
                <a:cs typeface="Times New Roman" panose="02020603050405020304" pitchFamily="18" charset="0"/>
              </a:rPr>
              <a:t>Denial of Authorization to </a:t>
            </a:r>
            <a:r>
              <a:rPr lang="en-US" sz="1600" dirty="0" smtClean="0">
                <a:latin typeface="Calibri" panose="020F0502020204030204" pitchFamily="34" charset="0"/>
                <a:ea typeface="Calibri" panose="020F0502020204030204" pitchFamily="34" charset="0"/>
                <a:cs typeface="Times New Roman" panose="02020603050405020304" pitchFamily="18" charset="0"/>
              </a:rPr>
              <a:t>Operate (DATO)</a:t>
            </a:r>
          </a:p>
          <a:p>
            <a:pPr lvl="1"/>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DCSA adopts NIST RMF as a common set of guidelines for the Assessment and Authorization (A&amp;A) of Information Systems (ISs)</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RMF is a risk-based approach to cybersecurity</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DAAPM guides cleared industry in RMF and NISP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eMASS</a:t>
            </a:r>
            <a:r>
              <a:rPr lang="en-US" sz="1600" dirty="0" smtClean="0">
                <a:latin typeface="Calibri" panose="020F0502020204030204" pitchFamily="34" charset="0"/>
                <a:ea typeface="Calibri" panose="020F0502020204030204" pitchFamily="34" charset="0"/>
                <a:cs typeface="Times New Roman" panose="02020603050405020304" pitchFamily="18" charset="0"/>
              </a:rPr>
              <a:t> to obtain and maintain an authorization</a:t>
            </a:r>
          </a:p>
          <a:p>
            <a:pPr marL="742950" lvl="1"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Authorization decision is based on residual risk and Authorizing Official (AO) risk appetite</a:t>
            </a:r>
          </a:p>
          <a:p>
            <a:pPr marL="1200150" lvl="2"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High Residual Risk and High Impact Plans of Actions and Milestones (POAMs) impacts ATO decision</a:t>
            </a:r>
          </a:p>
          <a:p>
            <a:pPr marL="1200150" lvl="2"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AO reserves the right to prohibit granting a full ATO if an RMF package has at least one non-compliant control with a control residual risk level of “high” or “very high”</a:t>
            </a:r>
          </a:p>
          <a:p>
            <a:pPr lvl="2"/>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21">
            <a:extLst>
              <a:ext uri="{FF2B5EF4-FFF2-40B4-BE49-F238E27FC236}">
                <a16:creationId xmlns:a16="http://schemas.microsoft.com/office/drawing/2014/main" id="{0EC87C23-2FB7-4236-9F9D-B2E5D06EB8ED}"/>
              </a:ext>
            </a:extLst>
          </p:cNvPr>
          <p:cNvSpPr>
            <a:spLocks noGrp="1"/>
          </p:cNvSpPr>
          <p:nvPr>
            <p:ph type="body" sz="quarter" idx="17"/>
          </p:nvPr>
        </p:nvSpPr>
        <p:spPr>
          <a:xfrm>
            <a:off x="3028950" y="-926"/>
            <a:ext cx="3086100" cy="338859"/>
          </a:xfrm>
        </p:spPr>
        <p:txBody>
          <a:bodyPr/>
          <a:lstStyle/>
          <a:p>
            <a:r>
              <a:rPr lang="en-US" dirty="0">
                <a:solidFill>
                  <a:srgbClr val="00B050"/>
                </a:solidFill>
              </a:rPr>
              <a:t>UNCLASSIFIED</a:t>
            </a:r>
          </a:p>
        </p:txBody>
      </p:sp>
      <p:sp>
        <p:nvSpPr>
          <p:cNvPr id="7"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a:xfrm>
            <a:off x="3028950" y="6356353"/>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UNCLASSIFIED</a:t>
            </a:r>
          </a:p>
        </p:txBody>
      </p:sp>
    </p:spTree>
    <p:extLst>
      <p:ext uri="{BB962C8B-B14F-4D97-AF65-F5344CB8AC3E}">
        <p14:creationId xmlns:p14="http://schemas.microsoft.com/office/powerpoint/2010/main" val="62898381"/>
      </p:ext>
    </p:extLst>
  </p:cSld>
  <p:clrMapOvr>
    <a:masterClrMapping/>
  </p:clrMapOvr>
</p:sld>
</file>

<file path=ppt/theme/theme1.xml><?xml version="1.0" encoding="utf-8"?>
<a:theme xmlns:a="http://schemas.openxmlformats.org/drawingml/2006/main" name="Title and Section Heading">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A97BC151-6F7B-4CF0-B250-8FAF0C4F04BB}"/>
    </a:ext>
  </a:extLst>
</a:theme>
</file>

<file path=ppt/theme/theme2.xml><?xml version="1.0" encoding="utf-8"?>
<a:theme xmlns:a="http://schemas.openxmlformats.org/drawingml/2006/main" name="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D88BD9F7-A69D-4E2B-8C12-C9C791FB0898}"/>
    </a:ext>
  </a:extLst>
</a:theme>
</file>

<file path=ppt/theme/theme3.xml><?xml version="1.0" encoding="utf-8"?>
<a:theme xmlns:a="http://schemas.openxmlformats.org/drawingml/2006/main" name="1_Title and Section Heading">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A97BC151-6F7B-4CF0-B250-8FAF0C4F04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12842</TotalTime>
  <Words>1552</Words>
  <Application>Microsoft Office PowerPoint</Application>
  <PresentationFormat>On-screen Show (4:3)</PresentationFormat>
  <Paragraphs>194</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Times New Roman</vt:lpstr>
      <vt:lpstr>Title and Section Heading</vt:lpstr>
      <vt:lpstr>Body Slides</vt:lpstr>
      <vt:lpstr>1_Title and Section Heading</vt:lpstr>
      <vt:lpstr> </vt:lpstr>
      <vt:lpstr>Agenda</vt:lpstr>
      <vt:lpstr>Abstract</vt:lpstr>
      <vt:lpstr>The DCSA Cybersecurity Team – NAO Office</vt:lpstr>
      <vt:lpstr>The DCSA Cybersecurity Team – RAO &amp; Staff</vt:lpstr>
      <vt:lpstr>Cybersecurity Tool Set</vt:lpstr>
      <vt:lpstr> </vt:lpstr>
      <vt:lpstr>Workload Metrics</vt:lpstr>
      <vt:lpstr>Let’s Change Gears - Cyber Risk</vt:lpstr>
      <vt:lpstr>Cyber Compliance</vt:lpstr>
      <vt:lpstr>Contrast Cyber Risk and Cyber Compliance</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Moran</dc:creator>
  <cp:lastModifiedBy>Hubert, Alexander, CIV, DCSA</cp:lastModifiedBy>
  <cp:revision>148</cp:revision>
  <cp:lastPrinted>2022-01-05T17:42:49Z</cp:lastPrinted>
  <dcterms:created xsi:type="dcterms:W3CDTF">2019-07-08T18:40:56Z</dcterms:created>
  <dcterms:modified xsi:type="dcterms:W3CDTF">2022-06-17T14:46:24Z</dcterms:modified>
</cp:coreProperties>
</file>